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33"/>
    <p:restoredTop sz="94713"/>
  </p:normalViewPr>
  <p:slideViewPr>
    <p:cSldViewPr snapToGrid="0" snapToObjects="1">
      <p:cViewPr varScale="1">
        <p:scale>
          <a:sx n="108" d="100"/>
          <a:sy n="108" d="100"/>
        </p:scale>
        <p:origin x="7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lnSpc>
                <a:spcPct val="100000"/>
              </a:lnSpc>
            </a:pPr>
            <a:endParaRPr sz="1400">
              <a:solidFill>
                <a:srgbClr val="676B6F"/>
              </a:solidFill>
              <a:latin typeface="Microsoft YaHei"/>
              <a:ea typeface="Microsoft YaHe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1125071" y="3602038"/>
            <a:ext cx="105156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请输入副标题</a:t>
            </a:r>
            <a:endParaRPr kumimoji="1" lang="zh-CN" altLang="en-US" dirty="0"/>
          </a:p>
        </p:txBody>
      </p:sp>
      <p:sp>
        <p:nvSpPr>
          <p:cNvPr id="8" name="标题 7"/>
          <p:cNvSpPr>
            <a:spLocks noGrp="1"/>
          </p:cNvSpPr>
          <p:nvPr>
            <p:ph type="title" hasCustomPrompt="1"/>
          </p:nvPr>
        </p:nvSpPr>
        <p:spPr>
          <a:xfrm>
            <a:off x="1125071" y="917464"/>
            <a:ext cx="10515600" cy="2499379"/>
          </a:xfrm>
        </p:spPr>
        <p:txBody>
          <a:bodyPr anchor="b" anchorCtr="1"/>
          <a:lstStyle/>
          <a:p>
            <a:r>
              <a:rPr kumimoji="1" lang="zh-CN" altLang="en-US" dirty="0"/>
              <a:t>请输入标题</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5125"/>
            <a:ext cx="10515600" cy="1027577"/>
          </a:xfrm>
        </p:spPr>
        <p:txBody>
          <a:bodyPr anchor="ctr" anchorCtr="1"/>
          <a:lstStyle>
            <a:lvl1pPr>
              <a:defRPr/>
            </a:lvl1pPr>
          </a:lstStyle>
          <a:p>
            <a:r>
              <a:rPr kumimoji="1" lang="zh-CN" altLang="en-US" dirty="0"/>
              <a:t>请输入标题</a:t>
            </a:r>
            <a:endParaRPr kumimoji="1" lang="zh-CN" altLang="en-US" dirty="0"/>
          </a:p>
        </p:txBody>
      </p:sp>
      <p:sp>
        <p:nvSpPr>
          <p:cNvPr id="3" name="日期占位符 2"/>
          <p:cNvSpPr>
            <a:spLocks noGrp="1"/>
          </p:cNvSpPr>
          <p:nvPr>
            <p:ph type="dt" sz="half" idx="10"/>
          </p:nvPr>
        </p:nvSpPr>
        <p:spPr/>
        <p:txBody>
          <a:bodyPr/>
          <a:lstStyle/>
          <a:p>
            <a:fld id="{A81486EA-347A-0A4B-B731-411027E898F9}" type="datetimeFigureOut">
              <a:rPr kumimoji="1" lang="zh-CN" altLang="en-US" smtClean="0"/>
            </a:fld>
            <a:endParaRPr kumimoji="1" lang="zh-CN" altLang="en-US"/>
          </a:p>
        </p:txBody>
      </p:sp>
      <p:sp>
        <p:nvSpPr>
          <p:cNvPr id="4" name="灯片编号占位符 3"/>
          <p:cNvSpPr>
            <a:spLocks noGrp="1"/>
          </p:cNvSpPr>
          <p:nvPr>
            <p:ph type="sldNum" sz="quarter" idx="11"/>
          </p:nvPr>
        </p:nvSpPr>
        <p:spPr/>
        <p:txBody>
          <a:bodyPr/>
          <a:lstStyle/>
          <a:p>
            <a:fld id="{9264C02E-4B37-F146-8FFE-91CADB2232A1}" type="slidenum">
              <a:rPr kumimoji="1" lang="zh-CN" altLang="en-US" smtClean="0"/>
            </a:fld>
            <a:endParaRPr kumimoji="1" lang="zh-CN" altLang="en-US"/>
          </a:p>
        </p:txBody>
      </p:sp>
      <p:sp>
        <p:nvSpPr>
          <p:cNvPr id="6" name="图片占位符 5"/>
          <p:cNvSpPr>
            <a:spLocks noGrp="1"/>
          </p:cNvSpPr>
          <p:nvPr>
            <p:ph type="pic" sz="quarter" idx="12"/>
          </p:nvPr>
        </p:nvSpPr>
        <p:spPr>
          <a:xfrm>
            <a:off x="838200" y="1744663"/>
            <a:ext cx="10515600" cy="4291012"/>
          </a:xfrm>
          <a:blipFill>
            <a:blip r:embed="rId2"/>
            <a:stretch>
              <a:fillRect/>
            </a:stretch>
          </a:blipFill>
        </p:spPr>
        <p:txBody>
          <a:bodyPr/>
          <a:lstStyle/>
          <a:p>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ckimag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副标题 2"/>
          <p:cNvSpPr>
            <a:spLocks noGrp="1"/>
          </p:cNvSpPr>
          <p:nvPr>
            <p:ph type="subTitle" idx="1" hasCustomPrompt="1"/>
          </p:nvPr>
        </p:nvSpPr>
        <p:spPr>
          <a:xfrm>
            <a:off x="1810871" y="3602038"/>
            <a:ext cx="9144000" cy="1655762"/>
          </a:xfrm>
          <a:ln>
            <a:noFill/>
          </a:ln>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请输入副标题</a:t>
            </a:r>
            <a:endParaRPr kumimoji="1" lang="zh-CN" altLang="en-US" dirty="0"/>
          </a:p>
        </p:txBody>
      </p:sp>
      <p:sp>
        <p:nvSpPr>
          <p:cNvPr id="8" name="标题 7"/>
          <p:cNvSpPr>
            <a:spLocks noGrp="1"/>
          </p:cNvSpPr>
          <p:nvPr>
            <p:ph type="title" hasCustomPrompt="1"/>
          </p:nvPr>
        </p:nvSpPr>
        <p:spPr>
          <a:xfrm>
            <a:off x="1125071" y="596767"/>
            <a:ext cx="10515600" cy="2662840"/>
          </a:xfrm>
        </p:spPr>
        <p:txBody>
          <a:bodyPr anchor="b" anchorCtr="1"/>
          <a:lstStyle/>
          <a:p>
            <a:r>
              <a:rPr kumimoji="1" lang="zh-CN" altLang="en-US" dirty="0"/>
              <a:t>请输入标题</a:t>
            </a:r>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and title">
    <p:spTree>
      <p:nvGrpSpPr>
        <p:cNvPr id="1" name=""/>
        <p:cNvGrpSpPr/>
        <p:nvPr/>
      </p:nvGrpSpPr>
      <p:grpSpPr>
        <a:xfrm>
          <a:off x="0" y="0"/>
          <a:ext cx="0" cy="0"/>
          <a:chOff x="0" y="0"/>
          <a:chExt cx="0" cy="0"/>
        </a:xfrm>
      </p:grpSpPr>
      <p:sp>
        <p:nvSpPr>
          <p:cNvPr id="12" name="副标题 2"/>
          <p:cNvSpPr>
            <a:spLocks noGrp="1"/>
          </p:cNvSpPr>
          <p:nvPr>
            <p:ph type="subTitle" idx="1" hasCustomPrompt="1"/>
          </p:nvPr>
        </p:nvSpPr>
        <p:spPr>
          <a:xfrm>
            <a:off x="921151" y="5800846"/>
            <a:ext cx="10515600" cy="484208"/>
          </a:xfrm>
          <a:ln>
            <a:noFill/>
          </a:ln>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请输入副标题</a:t>
            </a:r>
            <a:endParaRPr kumimoji="1" lang="zh-CN" altLang="en-US" dirty="0"/>
          </a:p>
        </p:txBody>
      </p:sp>
      <p:sp>
        <p:nvSpPr>
          <p:cNvPr id="16" name="图片占位符 15"/>
          <p:cNvSpPr>
            <a:spLocks noGrp="1"/>
          </p:cNvSpPr>
          <p:nvPr>
            <p:ph type="pic" sz="quarter" idx="10"/>
          </p:nvPr>
        </p:nvSpPr>
        <p:spPr>
          <a:xfrm>
            <a:off x="0" y="0"/>
            <a:ext cx="12192000" cy="4167188"/>
          </a:xfrm>
          <a:blipFill>
            <a:blip r:embed="rId2"/>
            <a:stretch>
              <a:fillRect/>
            </a:stretch>
          </a:blipFill>
        </p:spPr>
        <p:txBody>
          <a:bodyPr/>
          <a:lstStyle>
            <a:lvl1pPr marL="0" indent="0">
              <a:buNone/>
              <a:defRPr/>
            </a:lvl1pPr>
          </a:lstStyle>
          <a:p>
            <a:endParaRPr kumimoji="1" lang="zh-CN" altLang="en-US" dirty="0"/>
          </a:p>
        </p:txBody>
      </p:sp>
      <p:sp>
        <p:nvSpPr>
          <p:cNvPr id="17" name="标题 16"/>
          <p:cNvSpPr>
            <a:spLocks noGrp="1"/>
          </p:cNvSpPr>
          <p:nvPr>
            <p:ph type="title" hasCustomPrompt="1"/>
          </p:nvPr>
        </p:nvSpPr>
        <p:spPr>
          <a:xfrm>
            <a:off x="921150" y="4833257"/>
            <a:ext cx="10515599" cy="817933"/>
          </a:xfrm>
        </p:spPr>
        <p:txBody>
          <a:bodyPr anchor="ctr" anchorCtr="1"/>
          <a:lstStyle/>
          <a:p>
            <a:r>
              <a:rPr kumimoji="1" lang="zh-CN" altLang="en-US" dirty="0"/>
              <a:t>请输入标题</a:t>
            </a:r>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chor="ctr" anchorCtr="1"/>
          <a:lstStyle>
            <a:lvl1pPr>
              <a:defRPr b="1" i="0" baseline="0"/>
            </a:lvl1pPr>
          </a:lstStyle>
          <a:p>
            <a:r>
              <a:rPr kumimoji="1" lang="zh-CN" altLang="en-US" dirty="0"/>
              <a:t>请输入标题</a:t>
            </a:r>
            <a:endParaRPr kumimoji="1" lang="zh-CN" altLang="en-US" dirty="0"/>
          </a:p>
        </p:txBody>
      </p:sp>
      <p:sp>
        <p:nvSpPr>
          <p:cNvPr id="7" name="内容占位符 6"/>
          <p:cNvSpPr>
            <a:spLocks noGrp="1"/>
          </p:cNvSpPr>
          <p:nvPr>
            <p:ph sz="quarter" idx="13" hasCustomPrompt="1"/>
          </p:nvPr>
        </p:nvSpPr>
        <p:spPr>
          <a:xfrm>
            <a:off x="838200" y="1839913"/>
            <a:ext cx="10515600" cy="4410075"/>
          </a:xfrm>
        </p:spPr>
        <p:txBody>
          <a:bodyPr/>
          <a:lstStyle>
            <a:lvl1pPr marL="0" indent="0">
              <a:buNone/>
              <a:defRPr/>
            </a:lvl1pPr>
          </a:lstStyle>
          <a:p>
            <a:r>
              <a:rPr kumimoji="1" lang="zh-CN" altLang="en-US" dirty="0"/>
              <a:t>请输入内容</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and image">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81486EA-347A-0A4B-B731-411027E898F9}" type="datetimeFigureOut">
              <a:rPr kumimoji="1" lang="zh-CN" altLang="en-US" smtClean="0"/>
            </a:fld>
            <a:endParaRPr kumimoji="1" lang="zh-CN" altLang="en-US"/>
          </a:p>
        </p:txBody>
      </p:sp>
      <p:sp>
        <p:nvSpPr>
          <p:cNvPr id="4" name="灯片编号占位符 3"/>
          <p:cNvSpPr>
            <a:spLocks noGrp="1"/>
          </p:cNvSpPr>
          <p:nvPr>
            <p:ph type="sldNum" sz="quarter" idx="11"/>
          </p:nvPr>
        </p:nvSpPr>
        <p:spPr/>
        <p:txBody>
          <a:bodyPr/>
          <a:lstStyle/>
          <a:p>
            <a:fld id="{9264C02E-4B37-F146-8FFE-91CADB2232A1}" type="slidenum">
              <a:rPr kumimoji="1" lang="zh-CN" altLang="en-US" smtClean="0"/>
            </a:fld>
            <a:endParaRPr kumimoji="1" lang="zh-CN" altLang="en-US"/>
          </a:p>
        </p:txBody>
      </p:sp>
      <p:sp>
        <p:nvSpPr>
          <p:cNvPr id="6" name="内容占位符 5"/>
          <p:cNvSpPr>
            <a:spLocks noGrp="1"/>
          </p:cNvSpPr>
          <p:nvPr>
            <p:ph sz="quarter" idx="12" hasCustomPrompt="1"/>
          </p:nvPr>
        </p:nvSpPr>
        <p:spPr>
          <a:xfrm>
            <a:off x="5355773" y="2255838"/>
            <a:ext cx="5998028" cy="3538537"/>
          </a:xfrm>
        </p:spPr>
        <p:txBody>
          <a:bodyPr/>
          <a:lstStyle/>
          <a:p>
            <a:r>
              <a:rPr kumimoji="1" lang="zh-CN" altLang="en-US" dirty="0"/>
              <a:t>请输入内容</a:t>
            </a:r>
            <a:endParaRPr kumimoji="1" lang="zh-CN" altLang="en-US" dirty="0"/>
          </a:p>
        </p:txBody>
      </p:sp>
      <p:sp>
        <p:nvSpPr>
          <p:cNvPr id="8" name="图片占位符 7"/>
          <p:cNvSpPr>
            <a:spLocks noGrp="1"/>
          </p:cNvSpPr>
          <p:nvPr>
            <p:ph type="pic" sz="quarter" idx="13"/>
          </p:nvPr>
        </p:nvSpPr>
        <p:spPr>
          <a:xfrm>
            <a:off x="-1" y="0"/>
            <a:ext cx="4726379" cy="6858000"/>
          </a:xfrm>
          <a:blipFill>
            <a:blip r:embed="rId2"/>
            <a:stretch>
              <a:fillRect/>
            </a:stretch>
          </a:blipFill>
        </p:spPr>
        <p:style>
          <a:lnRef idx="2">
            <a:schemeClr val="dk1"/>
          </a:lnRef>
          <a:fillRef idx="1">
            <a:schemeClr val="lt1"/>
          </a:fillRef>
          <a:effectRef idx="0">
            <a:schemeClr val="dk1"/>
          </a:effectRef>
          <a:fontRef idx="minor">
            <a:schemeClr val="dk1"/>
          </a:fontRef>
        </p:style>
        <p:txBody>
          <a:bodyPr/>
          <a:lstStyle/>
          <a:p>
            <a:endParaRPr kumimoji="1" lang="zh-CN" altLang="en-US"/>
          </a:p>
        </p:txBody>
      </p:sp>
      <p:sp>
        <p:nvSpPr>
          <p:cNvPr id="9" name="标题 8"/>
          <p:cNvSpPr>
            <a:spLocks noGrp="1"/>
          </p:cNvSpPr>
          <p:nvPr>
            <p:ph type="title" hasCustomPrompt="1"/>
          </p:nvPr>
        </p:nvSpPr>
        <p:spPr>
          <a:xfrm>
            <a:off x="5355772" y="961901"/>
            <a:ext cx="5998028" cy="1068780"/>
          </a:xfrm>
        </p:spPr>
        <p:txBody>
          <a:bodyPr/>
          <a:lstStyle/>
          <a:p>
            <a:r>
              <a:rPr kumimoji="1" lang="zh-CN" altLang="en-US" dirty="0"/>
              <a:t>请输入标题</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ird image">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81486EA-347A-0A4B-B731-411027E898F9}" type="datetimeFigureOut">
              <a:rPr kumimoji="1" lang="zh-CN" altLang="en-US" smtClean="0"/>
            </a:fld>
            <a:endParaRPr kumimoji="1" lang="zh-CN" altLang="en-US"/>
          </a:p>
        </p:txBody>
      </p:sp>
      <p:sp>
        <p:nvSpPr>
          <p:cNvPr id="4" name="灯片编号占位符 3"/>
          <p:cNvSpPr>
            <a:spLocks noGrp="1"/>
          </p:cNvSpPr>
          <p:nvPr>
            <p:ph type="sldNum" sz="quarter" idx="11"/>
          </p:nvPr>
        </p:nvSpPr>
        <p:spPr/>
        <p:txBody>
          <a:bodyPr/>
          <a:lstStyle/>
          <a:p>
            <a:fld id="{9264C02E-4B37-F146-8FFE-91CADB2232A1}" type="slidenum">
              <a:rPr kumimoji="1" lang="zh-CN" altLang="en-US" smtClean="0"/>
            </a:fld>
            <a:endParaRPr kumimoji="1" lang="zh-CN" altLang="en-US"/>
          </a:p>
        </p:txBody>
      </p:sp>
      <p:sp>
        <p:nvSpPr>
          <p:cNvPr id="6" name="图片占位符 5"/>
          <p:cNvSpPr>
            <a:spLocks noGrp="1"/>
          </p:cNvSpPr>
          <p:nvPr>
            <p:ph type="pic" sz="quarter" idx="12"/>
          </p:nvPr>
        </p:nvSpPr>
        <p:spPr>
          <a:xfrm>
            <a:off x="0" y="0"/>
            <a:ext cx="6424613" cy="6858000"/>
          </a:xfrm>
          <a:blipFill>
            <a:blip r:embed="rId2"/>
            <a:stretch>
              <a:fillRect/>
            </a:stretch>
          </a:blipFill>
        </p:spPr>
        <p:txBody>
          <a:bodyPr/>
          <a:lstStyle/>
          <a:p>
            <a:endParaRPr kumimoji="1" lang="zh-CN" altLang="en-US"/>
          </a:p>
        </p:txBody>
      </p:sp>
      <p:sp>
        <p:nvSpPr>
          <p:cNvPr id="8" name="图片占位符 7"/>
          <p:cNvSpPr>
            <a:spLocks noGrp="1"/>
          </p:cNvSpPr>
          <p:nvPr>
            <p:ph type="pic" sz="quarter" idx="13"/>
          </p:nvPr>
        </p:nvSpPr>
        <p:spPr>
          <a:xfrm>
            <a:off x="6732588" y="0"/>
            <a:ext cx="5459412" cy="3218213"/>
          </a:xfrm>
          <a:blipFill>
            <a:blip r:embed="rId3"/>
            <a:stretch>
              <a:fillRect/>
            </a:stretch>
          </a:blipFill>
        </p:spPr>
        <p:txBody>
          <a:bodyPr/>
          <a:lstStyle/>
          <a:p>
            <a:endParaRPr kumimoji="1" lang="zh-CN" altLang="en-US"/>
          </a:p>
        </p:txBody>
      </p:sp>
      <p:sp>
        <p:nvSpPr>
          <p:cNvPr id="10" name="图片占位符 9"/>
          <p:cNvSpPr>
            <a:spLocks noGrp="1"/>
          </p:cNvSpPr>
          <p:nvPr>
            <p:ph type="pic" sz="quarter" idx="14"/>
          </p:nvPr>
        </p:nvSpPr>
        <p:spPr>
          <a:xfrm>
            <a:off x="6732588" y="3503221"/>
            <a:ext cx="5459412" cy="3354779"/>
          </a:xfrm>
          <a:blipFill>
            <a:blip r:embed="rId4"/>
            <a:stretch>
              <a:fillRect/>
            </a:stretch>
          </a:blipFill>
        </p:spPr>
        <p:txBody>
          <a:bodyPr/>
          <a:lstStyle/>
          <a:p>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ird image 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81486EA-347A-0A4B-B731-411027E898F9}" type="datetimeFigureOut">
              <a:rPr kumimoji="1" lang="zh-CN" altLang="en-US" smtClean="0"/>
            </a:fld>
            <a:endParaRPr kumimoji="1" lang="zh-CN" altLang="en-US"/>
          </a:p>
        </p:txBody>
      </p:sp>
      <p:sp>
        <p:nvSpPr>
          <p:cNvPr id="4" name="灯片编号占位符 3"/>
          <p:cNvSpPr>
            <a:spLocks noGrp="1"/>
          </p:cNvSpPr>
          <p:nvPr>
            <p:ph type="sldNum" sz="quarter" idx="11"/>
          </p:nvPr>
        </p:nvSpPr>
        <p:spPr/>
        <p:txBody>
          <a:bodyPr/>
          <a:lstStyle/>
          <a:p>
            <a:fld id="{9264C02E-4B37-F146-8FFE-91CADB2232A1}" type="slidenum">
              <a:rPr kumimoji="1" lang="zh-CN" altLang="en-US" smtClean="0"/>
            </a:fld>
            <a:endParaRPr kumimoji="1" lang="zh-CN" altLang="en-US"/>
          </a:p>
        </p:txBody>
      </p:sp>
      <p:sp>
        <p:nvSpPr>
          <p:cNvPr id="6" name="图片占位符 5"/>
          <p:cNvSpPr>
            <a:spLocks noGrp="1"/>
          </p:cNvSpPr>
          <p:nvPr>
            <p:ph type="pic" sz="quarter" idx="12"/>
          </p:nvPr>
        </p:nvSpPr>
        <p:spPr>
          <a:xfrm>
            <a:off x="-1" y="0"/>
            <a:ext cx="3798277" cy="6858000"/>
          </a:xfrm>
          <a:blipFill>
            <a:blip r:embed="rId2"/>
            <a:stretch>
              <a:fillRect/>
            </a:stretch>
          </a:blipFill>
        </p:spPr>
        <p:txBody>
          <a:bodyPr/>
          <a:lstStyle/>
          <a:p>
            <a:endParaRPr kumimoji="1" lang="zh-CN" altLang="en-US"/>
          </a:p>
        </p:txBody>
      </p:sp>
      <p:sp>
        <p:nvSpPr>
          <p:cNvPr id="8" name="图片占位符 7"/>
          <p:cNvSpPr>
            <a:spLocks noGrp="1"/>
          </p:cNvSpPr>
          <p:nvPr>
            <p:ph type="pic" sz="quarter" idx="13"/>
          </p:nvPr>
        </p:nvSpPr>
        <p:spPr>
          <a:xfrm>
            <a:off x="4123713" y="0"/>
            <a:ext cx="3854303" cy="6858000"/>
          </a:xfrm>
          <a:blipFill>
            <a:blip r:embed="rId3"/>
            <a:stretch>
              <a:fillRect/>
            </a:stretch>
          </a:blipFill>
        </p:spPr>
        <p:txBody>
          <a:bodyPr/>
          <a:lstStyle/>
          <a:p>
            <a:endParaRPr kumimoji="1" lang="zh-CN" altLang="en-US"/>
          </a:p>
        </p:txBody>
      </p:sp>
      <p:sp>
        <p:nvSpPr>
          <p:cNvPr id="10" name="图片占位符 9"/>
          <p:cNvSpPr>
            <a:spLocks noGrp="1"/>
          </p:cNvSpPr>
          <p:nvPr>
            <p:ph type="pic" sz="quarter" idx="14"/>
          </p:nvPr>
        </p:nvSpPr>
        <p:spPr>
          <a:xfrm>
            <a:off x="8285163" y="0"/>
            <a:ext cx="3906837" cy="6858000"/>
          </a:xfrm>
          <a:blipFill>
            <a:blip r:embed="rId4"/>
            <a:stretch>
              <a:fillRect/>
            </a:stretch>
          </a:blipFill>
        </p:spPr>
        <p:txBody>
          <a:bodyPr/>
          <a:lstStyle/>
          <a:p>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81486EA-347A-0A4B-B731-411027E898F9}" type="datetimeFigureOut">
              <a:rPr kumimoji="1" lang="zh-CN" altLang="en-US" smtClean="0"/>
            </a:fld>
            <a:endParaRPr kumimoji="1" lang="zh-CN" altLang="en-US"/>
          </a:p>
        </p:txBody>
      </p:sp>
      <p:sp>
        <p:nvSpPr>
          <p:cNvPr id="4" name="灯片编号占位符 3"/>
          <p:cNvSpPr>
            <a:spLocks noGrp="1"/>
          </p:cNvSpPr>
          <p:nvPr>
            <p:ph type="sldNum" sz="quarter" idx="11"/>
          </p:nvPr>
        </p:nvSpPr>
        <p:spPr/>
        <p:txBody>
          <a:bodyPr/>
          <a:lstStyle/>
          <a:p>
            <a:fld id="{9264C02E-4B37-F146-8FFE-91CADB2232A1}"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imag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chor="ctr" anchorCtr="1"/>
          <a:lstStyle>
            <a:lvl1pPr>
              <a:defRPr/>
            </a:lvl1pPr>
          </a:lstStyle>
          <a:p>
            <a:r>
              <a:rPr kumimoji="1" lang="zh-CN" altLang="en-US" dirty="0"/>
              <a:t>请输入标题</a:t>
            </a:r>
            <a:endParaRPr kumimoji="1" lang="zh-CN" altLang="en-US" dirty="0"/>
          </a:p>
        </p:txBody>
      </p:sp>
      <p:sp>
        <p:nvSpPr>
          <p:cNvPr id="3" name="日期占位符 2"/>
          <p:cNvSpPr>
            <a:spLocks noGrp="1"/>
          </p:cNvSpPr>
          <p:nvPr>
            <p:ph type="dt" sz="half" idx="10"/>
          </p:nvPr>
        </p:nvSpPr>
        <p:spPr/>
        <p:txBody>
          <a:bodyPr/>
          <a:lstStyle/>
          <a:p>
            <a:fld id="{A81486EA-347A-0A4B-B731-411027E898F9}" type="datetimeFigureOut">
              <a:rPr kumimoji="1" lang="zh-CN" altLang="en-US" smtClean="0"/>
            </a:fld>
            <a:endParaRPr kumimoji="1" lang="zh-CN" altLang="en-US"/>
          </a:p>
        </p:txBody>
      </p:sp>
      <p:sp>
        <p:nvSpPr>
          <p:cNvPr id="4" name="灯片编号占位符 3"/>
          <p:cNvSpPr>
            <a:spLocks noGrp="1"/>
          </p:cNvSpPr>
          <p:nvPr>
            <p:ph type="sldNum" sz="quarter" idx="11"/>
          </p:nvPr>
        </p:nvSpPr>
        <p:spPr/>
        <p:txBody>
          <a:bodyPr/>
          <a:lstStyle/>
          <a:p>
            <a:fld id="{9264C02E-4B37-F146-8FFE-91CADB2232A1}" type="slidenum">
              <a:rPr kumimoji="1" lang="zh-CN" altLang="en-US" smtClean="0"/>
            </a:fld>
            <a:endParaRPr kumimoji="1" lang="zh-CN" altLang="en-US"/>
          </a:p>
        </p:txBody>
      </p:sp>
      <p:sp>
        <p:nvSpPr>
          <p:cNvPr id="6" name="内容占位符 5"/>
          <p:cNvSpPr>
            <a:spLocks noGrp="1"/>
          </p:cNvSpPr>
          <p:nvPr>
            <p:ph sz="quarter" idx="12" hasCustomPrompt="1"/>
          </p:nvPr>
        </p:nvSpPr>
        <p:spPr>
          <a:xfrm>
            <a:off x="838199" y="1828800"/>
            <a:ext cx="5154637" cy="4219575"/>
          </a:xfrm>
        </p:spPr>
        <p:txBody>
          <a:bodyPr/>
          <a:lstStyle/>
          <a:p>
            <a:r>
              <a:rPr kumimoji="1" lang="zh-CN" altLang="en-US" dirty="0"/>
              <a:t>请输入内容</a:t>
            </a:r>
            <a:endParaRPr kumimoji="1" lang="zh-CN" altLang="en-US" dirty="0"/>
          </a:p>
        </p:txBody>
      </p:sp>
      <p:sp>
        <p:nvSpPr>
          <p:cNvPr id="8" name="图片占位符 7"/>
          <p:cNvSpPr>
            <a:spLocks noGrp="1"/>
          </p:cNvSpPr>
          <p:nvPr>
            <p:ph type="pic" sz="quarter" idx="13"/>
          </p:nvPr>
        </p:nvSpPr>
        <p:spPr>
          <a:xfrm>
            <a:off x="6302326" y="1828800"/>
            <a:ext cx="5051474" cy="4219575"/>
          </a:xfrm>
          <a:blipFill>
            <a:blip r:embed="rId2"/>
            <a:stretch>
              <a:fillRect/>
            </a:stretch>
          </a:blipFill>
        </p:spPr>
        <p:txBody>
          <a:bodyPr/>
          <a:lstStyle/>
          <a:p>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标题</a:t>
            </a:r>
            <a:endParaRPr kumimoji="1"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dirty="0"/>
              <a:t>内容</a:t>
            </a:r>
            <a:endParaRPr kumimoji="1"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1486EA-347A-0A4B-B731-411027E898F9}" type="datetimeFigureOut">
              <a:rPr kumimoji="1" lang="zh-CN" altLang="en-US" smtClean="0"/>
            </a:fld>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64C02E-4B37-F146-8FFE-91CADB2232A1}"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9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8.xml"/><Relationship Id="rId2" Type="http://schemas.openxmlformats.org/officeDocument/2006/relationships/image" Target="../media/image28.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8.xml"/><Relationship Id="rId2" Type="http://schemas.openxmlformats.org/officeDocument/2006/relationships/image" Target="../media/image30.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1155700"/>
            <a:ext cx="10160000" cy="2362200"/>
          </a:xfrm>
          <a:prstGeom prst="rect">
            <a:avLst/>
          </a:prstGeom>
        </p:spPr>
        <p:txBody>
          <a:bodyPr rtlCol="0" anchor="b">
            <a:normAutofit/>
          </a:bodyPr>
          <a:lstStyle/>
          <a:p>
            <a:pPr algn="ctr">
              <a:lnSpc>
                <a:spcPct val="140000"/>
              </a:lnSpc>
            </a:pPr>
            <a:r>
              <a:rPr lang="en-US" sz="4500" b="1">
                <a:solidFill>
                  <a:srgbClr val="41464B"/>
                </a:solidFill>
                <a:latin typeface="Microsoft YaHei"/>
              </a:rPr>
              <a:t>Nutrition Knowledge Survey</a:t>
            </a:r>
            <a:endParaRPr lang="en-US" sz="1100"/>
          </a:p>
        </p:txBody>
      </p:sp>
      <p:sp>
        <p:nvSpPr>
          <p:cNvPr id="3" name="TextBox 2"/>
          <p:cNvSpPr txBox="1"/>
          <p:nvPr/>
        </p:nvSpPr>
        <p:spPr>
          <a:xfrm>
            <a:off x="1016000" y="3517900"/>
            <a:ext cx="10160000" cy="1270000"/>
          </a:xfrm>
          <a:prstGeom prst="rect">
            <a:avLst/>
          </a:prstGeom>
        </p:spPr>
        <p:txBody>
          <a:bodyPr rtlCol="0" anchor="t">
            <a:normAutofit/>
          </a:bodyPr>
          <a:lstStyle/>
          <a:p>
            <a:pPr algn="ctr">
              <a:lnSpc>
                <a:spcPct val="140000"/>
              </a:lnSpc>
            </a:pPr>
            <a:r>
              <a:rPr lang="en-US" sz="1800">
                <a:solidFill>
                  <a:srgbClr val="676B6F"/>
                </a:solidFill>
                <a:latin typeface="sans-serif"/>
              </a:rPr>
              <a:t>Katherine Wang, Victoria Ruan, and Jane Yang</a:t>
            </a:r>
            <a:endParaRPr lang="en-US" sz="1100"/>
          </a:p>
          <a:p>
            <a:pPr algn="ctr">
              <a:lnSpc>
                <a:spcPct val="140000"/>
              </a:lnSpc>
            </a:pPr>
            <a:r>
              <a:rPr lang="en-US" sz="1800">
                <a:solidFill>
                  <a:srgbClr val="676B6F"/>
                </a:solidFill>
                <a:latin typeface="sans-serif"/>
              </a:rPr>
              <a:t>06/02/2019</a:t>
            </a:r>
            <a:endParaRPr lang="en-US" sz="1800">
              <a:solidFill>
                <a:srgbClr val="676B6F"/>
              </a:solidFill>
              <a:latin typeface="sans-serif"/>
            </a:endParaRPr>
          </a:p>
          <a:p>
            <a:pPr algn="ctr">
              <a:lnSpc>
                <a:spcPct val="140000"/>
              </a:lnSpc>
            </a:pPr>
            <a:r>
              <a:rPr lang="en-US" sz="1800">
                <a:solidFill>
                  <a:srgbClr val="676B6F"/>
                </a:solidFill>
                <a:latin typeface="sans-serif"/>
              </a:rPr>
              <a:t>Mr.Lian-AP Statistics</a:t>
            </a:r>
            <a:endParaRPr lang="en-US" sz="1800">
              <a:solidFill>
                <a:srgbClr val="676B6F"/>
              </a:solidFill>
              <a:latin typeface="sans-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alphaModFix amt="100000"/>
          </a:blip>
          <a:srcRect/>
          <a:stretch>
            <a:fillRect/>
          </a:stretch>
        </p:blipFill>
        <p:spPr>
          <a:xfrm>
            <a:off x="508000" y="1308100"/>
            <a:ext cx="11315700" cy="2882900"/>
          </a:xfrm>
          <a:prstGeom prst="rect">
            <a:avLst/>
          </a:prstGeom>
        </p:spPr>
      </p:pic>
      <p:sp>
        <p:nvSpPr>
          <p:cNvPr id="3" name="TextBox 2"/>
          <p:cNvSpPr txBox="1"/>
          <p:nvPr/>
        </p:nvSpPr>
        <p:spPr>
          <a:xfrm>
            <a:off x="1016000" y="4775200"/>
            <a:ext cx="10160000" cy="889000"/>
          </a:xfrm>
          <a:prstGeom prst="rect">
            <a:avLst/>
          </a:prstGeom>
        </p:spPr>
        <p:txBody>
          <a:bodyPr rtlCol="0" anchor="t">
            <a:normAutofit/>
          </a:bodyPr>
          <a:lstStyle/>
          <a:p>
            <a:pPr algn="ctr">
              <a:lnSpc>
                <a:spcPct val="140000"/>
              </a:lnSpc>
            </a:pPr>
            <a:r>
              <a:rPr lang="en-US" sz="4300" b="1">
                <a:solidFill>
                  <a:srgbClr val="41464B"/>
                </a:solidFill>
                <a:latin typeface="Microsoft YaHei"/>
              </a:rPr>
              <a:t>Comparison Between Three Grades</a:t>
            </a:r>
            <a:endParaRPr lang="en-US"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635000"/>
            <a:ext cx="10160000" cy="876300"/>
          </a:xfrm>
          <a:prstGeom prst="rect">
            <a:avLst/>
          </a:prstGeom>
        </p:spPr>
        <p:txBody>
          <a:bodyPr rtlCol="0" anchor="t">
            <a:normAutofit/>
          </a:bodyPr>
          <a:lstStyle/>
          <a:p>
            <a:pPr algn="ctr">
              <a:lnSpc>
                <a:spcPct val="140000"/>
              </a:lnSpc>
            </a:pPr>
            <a:r>
              <a:rPr lang="en-US" sz="2600" b="1">
                <a:solidFill>
                  <a:srgbClr val="41464B"/>
                </a:solidFill>
                <a:latin typeface="Microsoft YaHei"/>
              </a:rPr>
              <a:t>95% confidence interval for mean score of 3 grades combined</a:t>
            </a:r>
            <a:endParaRPr lang="en-US" sz="1100"/>
          </a:p>
        </p:txBody>
      </p:sp>
      <p:sp>
        <p:nvSpPr>
          <p:cNvPr id="3" name="TextBox 2"/>
          <p:cNvSpPr txBox="1"/>
          <p:nvPr/>
        </p:nvSpPr>
        <p:spPr>
          <a:xfrm>
            <a:off x="1016000" y="1790700"/>
            <a:ext cx="4953000" cy="4000500"/>
          </a:xfrm>
          <a:prstGeom prst="rect">
            <a:avLst/>
          </a:prstGeom>
        </p:spPr>
        <p:txBody>
          <a:bodyPr rtlCol="0" anchor="t">
            <a:spAutoFit/>
          </a:bodyPr>
          <a:lstStyle/>
          <a:p>
            <a:pPr algn="l">
              <a:lnSpc>
                <a:spcPct val="170000"/>
              </a:lnSpc>
            </a:pPr>
            <a:r>
              <a:rPr lang="en-US" sz="2000" b="1">
                <a:solidFill>
                  <a:srgbClr val="676B6F"/>
                </a:solidFill>
                <a:latin typeface="sans-serif"/>
              </a:rPr>
              <a:t>Assess the condition:</a:t>
            </a:r>
            <a:endParaRPr lang="en-US" sz="1100"/>
          </a:p>
          <a:p>
            <a:pPr algn="l">
              <a:lnSpc>
                <a:spcPct val="170000"/>
              </a:lnSpc>
            </a:pPr>
            <a:r>
              <a:rPr lang="en-US" sz="2000" b="1">
                <a:solidFill>
                  <a:srgbClr val="676B6F"/>
                </a:solidFill>
                <a:latin typeface="sans-serif"/>
              </a:rPr>
              <a:t>Random: </a:t>
            </a:r>
            <a:r>
              <a:rPr lang="en-US" sz="2000">
                <a:solidFill>
                  <a:srgbClr val="676B6F"/>
                </a:solidFill>
                <a:latin typeface="sans-serif"/>
              </a:rPr>
              <a:t>All clusters are randomly selected</a:t>
            </a:r>
            <a:endParaRPr lang="en-US" sz="2000">
              <a:solidFill>
                <a:srgbClr val="676B6F"/>
              </a:solidFill>
              <a:latin typeface="sans-serif"/>
            </a:endParaRPr>
          </a:p>
          <a:p>
            <a:pPr algn="l">
              <a:lnSpc>
                <a:spcPct val="170000"/>
              </a:lnSpc>
            </a:pPr>
            <a:r>
              <a:rPr lang="en-US" sz="2000" b="1">
                <a:solidFill>
                  <a:srgbClr val="676B6F"/>
                </a:solidFill>
                <a:latin typeface="sans-serif"/>
              </a:rPr>
              <a:t>10%</a:t>
            </a:r>
            <a:r>
              <a:rPr lang="en-US" sz="2000">
                <a:solidFill>
                  <a:srgbClr val="676B6F"/>
                </a:solidFill>
                <a:latin typeface="sans-serif"/>
              </a:rPr>
              <a:t>: Our sample size is 85. There are at least 850 students in MLES' Girls Campus</a:t>
            </a:r>
            <a:endParaRPr lang="en-US" sz="2000">
              <a:solidFill>
                <a:srgbClr val="676B6F"/>
              </a:solidFill>
              <a:latin typeface="sans-serif"/>
            </a:endParaRPr>
          </a:p>
          <a:p>
            <a:pPr algn="l">
              <a:lnSpc>
                <a:spcPct val="170000"/>
              </a:lnSpc>
            </a:pPr>
            <a:r>
              <a:rPr lang="en-US" sz="2000" b="1">
                <a:solidFill>
                  <a:srgbClr val="676B6F"/>
                </a:solidFill>
                <a:latin typeface="sans-serif"/>
              </a:rPr>
              <a:t>Normal</a:t>
            </a:r>
            <a:r>
              <a:rPr lang="en-US" sz="2000">
                <a:solidFill>
                  <a:srgbClr val="676B6F"/>
                </a:solidFill>
                <a:latin typeface="sans-serif"/>
              </a:rPr>
              <a:t>: The graph is approximately normal.</a:t>
            </a:r>
            <a:endParaRPr lang="en-US" sz="2000">
              <a:solidFill>
                <a:srgbClr val="676B6F"/>
              </a:solidFill>
              <a:latin typeface="sans-serif"/>
            </a:endParaRPr>
          </a:p>
          <a:p>
            <a:pPr algn="l">
              <a:lnSpc>
                <a:spcPct val="170000"/>
              </a:lnSpc>
            </a:pPr>
            <a:endParaRPr sz="2000">
              <a:solidFill>
                <a:srgbClr val="676B6F"/>
              </a:solidFill>
              <a:latin typeface="sans-serif"/>
              <a:ea typeface="sans-serif"/>
            </a:endParaRPr>
          </a:p>
          <a:p>
            <a:pPr algn="l">
              <a:lnSpc>
                <a:spcPct val="170000"/>
              </a:lnSpc>
            </a:pPr>
            <a:r>
              <a:rPr lang="en-US" sz="2000">
                <a:solidFill>
                  <a:srgbClr val="676B6F"/>
                </a:solidFill>
                <a:latin typeface="sans-serif"/>
              </a:rPr>
              <a:t>We are justified to calculate the one sample t-interval for population mean!</a:t>
            </a:r>
            <a:endParaRPr lang="en-US" sz="2000">
              <a:solidFill>
                <a:srgbClr val="676B6F"/>
              </a:solidFill>
              <a:latin typeface="sans-serif"/>
            </a:endParaRPr>
          </a:p>
        </p:txBody>
      </p:sp>
      <p:pic>
        <p:nvPicPr>
          <p:cNvPr id="4" name="Picture 3"/>
          <p:cNvPicPr>
            <a:picLocks noChangeAspect="1"/>
          </p:cNvPicPr>
          <p:nvPr/>
        </p:nvPicPr>
        <p:blipFill>
          <a:blip r:embed="rId1">
            <a:alphaModFix amt="100000"/>
          </a:blip>
          <a:srcRect/>
          <a:stretch>
            <a:fillRect/>
          </a:stretch>
        </p:blipFill>
        <p:spPr>
          <a:xfrm>
            <a:off x="5943600" y="1727200"/>
            <a:ext cx="5689600" cy="3276600"/>
          </a:xfrm>
          <a:prstGeom prst="rect">
            <a:avLst/>
          </a:prstGeom>
        </p:spPr>
      </p:pic>
      <p:sp>
        <p:nvSpPr>
          <p:cNvPr id="5" name="TextBox 4"/>
          <p:cNvSpPr txBox="1"/>
          <p:nvPr/>
        </p:nvSpPr>
        <p:spPr>
          <a:xfrm>
            <a:off x="3632200" y="5016500"/>
            <a:ext cx="10160000" cy="406400"/>
          </a:xfrm>
          <a:prstGeom prst="rect">
            <a:avLst/>
          </a:prstGeom>
        </p:spPr>
        <p:txBody>
          <a:bodyPr rtlCol="0" anchor="t">
            <a:normAutofit/>
          </a:bodyPr>
          <a:lstStyle/>
          <a:p>
            <a:pPr algn="ctr">
              <a:lnSpc>
                <a:spcPct val="140000"/>
              </a:lnSpc>
            </a:pPr>
            <a:r>
              <a:rPr lang="en-US" sz="1600">
                <a:solidFill>
                  <a:srgbClr val="676B6F"/>
                </a:solidFill>
                <a:latin typeface="sans-serif"/>
              </a:rPr>
              <a:t>nutrition survey score</a:t>
            </a:r>
            <a:endParaRPr lang="en-US"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635000"/>
            <a:ext cx="10160000" cy="876300"/>
          </a:xfrm>
          <a:prstGeom prst="rect">
            <a:avLst/>
          </a:prstGeom>
        </p:spPr>
        <p:txBody>
          <a:bodyPr rtlCol="0" anchor="t">
            <a:normAutofit/>
          </a:bodyPr>
          <a:lstStyle/>
          <a:p>
            <a:pPr algn="ctr">
              <a:lnSpc>
                <a:spcPct val="140000"/>
              </a:lnSpc>
            </a:pPr>
            <a:r>
              <a:rPr lang="en-US" sz="4200" b="1">
                <a:solidFill>
                  <a:srgbClr val="41464B"/>
                </a:solidFill>
                <a:latin typeface="Microsoft YaHei"/>
              </a:rPr>
              <a:t>Confidence Interval and Interpretation</a:t>
            </a:r>
            <a:endParaRPr lang="en-US" sz="1100"/>
          </a:p>
        </p:txBody>
      </p:sp>
      <p:sp>
        <p:nvSpPr>
          <p:cNvPr id="3" name="TextBox 2"/>
          <p:cNvSpPr txBox="1"/>
          <p:nvPr/>
        </p:nvSpPr>
        <p:spPr>
          <a:xfrm>
            <a:off x="1016000" y="1803400"/>
            <a:ext cx="4953000" cy="4089400"/>
          </a:xfrm>
          <a:prstGeom prst="rect">
            <a:avLst/>
          </a:prstGeom>
        </p:spPr>
        <p:txBody>
          <a:bodyPr rtlCol="0" anchor="t">
            <a:spAutoFit/>
          </a:bodyPr>
          <a:lstStyle/>
          <a:p>
            <a:pPr algn="l">
              <a:lnSpc>
                <a:spcPct val="170000"/>
              </a:lnSpc>
            </a:pPr>
            <a:r>
              <a:rPr lang="en-US" sz="1800" b="1">
                <a:solidFill>
                  <a:srgbClr val="676B6F"/>
                </a:solidFill>
                <a:latin typeface="sans-serif"/>
              </a:rPr>
              <a:t>mean:</a:t>
            </a:r>
            <a:r>
              <a:rPr lang="en-US" sz="1800">
                <a:solidFill>
                  <a:srgbClr val="676B6F"/>
                </a:solidFill>
                <a:latin typeface="sans-serif"/>
              </a:rPr>
              <a:t> 4.825</a:t>
            </a:r>
            <a:endParaRPr lang="en-US" sz="1100"/>
          </a:p>
          <a:p>
            <a:pPr algn="l">
              <a:lnSpc>
                <a:spcPct val="170000"/>
              </a:lnSpc>
            </a:pPr>
            <a:r>
              <a:rPr lang="en-US" sz="1800" b="1">
                <a:solidFill>
                  <a:srgbClr val="676B6F"/>
                </a:solidFill>
                <a:latin typeface="sans-serif"/>
              </a:rPr>
              <a:t>standard error:</a:t>
            </a:r>
            <a:r>
              <a:rPr lang="en-US" sz="1800">
                <a:solidFill>
                  <a:srgbClr val="676B6F"/>
                </a:solidFill>
                <a:latin typeface="sans-serif"/>
              </a:rPr>
              <a:t> 1.709</a:t>
            </a:r>
            <a:endParaRPr lang="en-US" sz="1800">
              <a:solidFill>
                <a:srgbClr val="676B6F"/>
              </a:solidFill>
              <a:latin typeface="sans-serif"/>
            </a:endParaRPr>
          </a:p>
          <a:p>
            <a:pPr algn="l">
              <a:lnSpc>
                <a:spcPct val="170000"/>
              </a:lnSpc>
            </a:pPr>
            <a:r>
              <a:rPr lang="en-US" sz="1800" b="1">
                <a:solidFill>
                  <a:srgbClr val="676B6F"/>
                </a:solidFill>
                <a:latin typeface="sans-serif"/>
              </a:rPr>
              <a:t>df</a:t>
            </a:r>
            <a:r>
              <a:rPr lang="en-US" sz="1800">
                <a:solidFill>
                  <a:srgbClr val="676B6F"/>
                </a:solidFill>
                <a:latin typeface="sans-serif"/>
              </a:rPr>
              <a:t>=63-1=62</a:t>
            </a:r>
            <a:endParaRPr lang="en-US" sz="1800">
              <a:solidFill>
                <a:srgbClr val="676B6F"/>
              </a:solidFill>
              <a:latin typeface="sans-serif"/>
            </a:endParaRPr>
          </a:p>
          <a:p>
            <a:pPr algn="l">
              <a:lnSpc>
                <a:spcPct val="170000"/>
              </a:lnSpc>
            </a:pPr>
            <a:r>
              <a:rPr lang="en-US" sz="1800" b="1">
                <a:solidFill>
                  <a:srgbClr val="676B6F"/>
                </a:solidFill>
                <a:latin typeface="sans-serif"/>
              </a:rPr>
              <a:t>confidence interval:</a:t>
            </a:r>
            <a:r>
              <a:rPr lang="en-US" sz="1800">
                <a:solidFill>
                  <a:srgbClr val="676B6F"/>
                </a:solidFill>
                <a:latin typeface="sans-serif"/>
              </a:rPr>
              <a:t> (4.406, 5.244)</a:t>
            </a:r>
            <a:endParaRPr lang="en-US" sz="1800">
              <a:solidFill>
                <a:srgbClr val="676B6F"/>
              </a:solidFill>
              <a:latin typeface="sans-serif"/>
            </a:endParaRPr>
          </a:p>
          <a:p>
            <a:pPr algn="l">
              <a:lnSpc>
                <a:spcPct val="170000"/>
              </a:lnSpc>
            </a:pPr>
            <a:r>
              <a:rPr lang="en-US" sz="1800" b="1">
                <a:solidFill>
                  <a:srgbClr val="676B6F"/>
                </a:solidFill>
                <a:latin typeface="sans-serif"/>
              </a:rPr>
              <a:t>Interpretation:</a:t>
            </a:r>
            <a:endParaRPr lang="en-US" sz="1800" b="1">
              <a:solidFill>
                <a:srgbClr val="676B6F"/>
              </a:solidFill>
              <a:latin typeface="sans-serif"/>
            </a:endParaRPr>
          </a:p>
          <a:p>
            <a:pPr algn="l">
              <a:lnSpc>
                <a:spcPct val="170000"/>
              </a:lnSpc>
            </a:pPr>
            <a:r>
              <a:rPr lang="en-US" sz="1800">
                <a:solidFill>
                  <a:srgbClr val="676B6F"/>
                </a:solidFill>
                <a:latin typeface="sans-serif"/>
              </a:rPr>
              <a:t>We are 95% confident that the interval from 4.406 to 5.244 captures the true mean score of nutrition knowledge test of students in Dalian Maple Leaf International High School Girls' Campus.</a:t>
            </a:r>
            <a:endParaRPr lang="en-US" sz="1800">
              <a:solidFill>
                <a:srgbClr val="676B6F"/>
              </a:solidFill>
              <a:latin typeface="sans-serif"/>
            </a:endParaRPr>
          </a:p>
        </p:txBody>
      </p:sp>
      <p:sp>
        <p:nvSpPr>
          <p:cNvPr id="4" name="TextBox 3"/>
          <p:cNvSpPr txBox="1"/>
          <p:nvPr/>
        </p:nvSpPr>
        <p:spPr>
          <a:xfrm>
            <a:off x="3632200" y="5245100"/>
            <a:ext cx="10160000" cy="406400"/>
          </a:xfrm>
          <a:prstGeom prst="rect">
            <a:avLst/>
          </a:prstGeom>
        </p:spPr>
        <p:txBody>
          <a:bodyPr rtlCol="0" anchor="t">
            <a:normAutofit/>
          </a:bodyPr>
          <a:lstStyle/>
          <a:p>
            <a:pPr algn="ctr">
              <a:lnSpc>
                <a:spcPct val="140000"/>
              </a:lnSpc>
            </a:pPr>
            <a:r>
              <a:rPr lang="en-US" sz="1600">
                <a:solidFill>
                  <a:srgbClr val="676B6F"/>
                </a:solidFill>
                <a:latin typeface="sans-serif"/>
              </a:rPr>
              <a:t>nutrition survey score</a:t>
            </a:r>
            <a:endParaRPr lang="en-US" sz="1100"/>
          </a:p>
        </p:txBody>
      </p:sp>
      <p:pic>
        <p:nvPicPr>
          <p:cNvPr id="5" name="Picture 4"/>
          <p:cNvPicPr>
            <a:picLocks noChangeAspect="1"/>
          </p:cNvPicPr>
          <p:nvPr/>
        </p:nvPicPr>
        <p:blipFill>
          <a:blip r:embed="rId1">
            <a:alphaModFix amt="100000"/>
          </a:blip>
          <a:srcRect/>
          <a:stretch>
            <a:fillRect/>
          </a:stretch>
        </p:blipFill>
        <p:spPr>
          <a:xfrm>
            <a:off x="5943600" y="1727200"/>
            <a:ext cx="5689600" cy="3276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635000"/>
            <a:ext cx="10160000" cy="876300"/>
          </a:xfrm>
          <a:prstGeom prst="rect">
            <a:avLst/>
          </a:prstGeom>
        </p:spPr>
        <p:txBody>
          <a:bodyPr rtlCol="0" anchor="t">
            <a:normAutofit/>
          </a:bodyPr>
          <a:lstStyle/>
          <a:p>
            <a:pPr algn="ctr">
              <a:lnSpc>
                <a:spcPct val="140000"/>
              </a:lnSpc>
            </a:pPr>
            <a:r>
              <a:rPr lang="en-US" sz="4200" b="1">
                <a:solidFill>
                  <a:srgbClr val="41464B"/>
                </a:solidFill>
                <a:latin typeface="Microsoft YaHei"/>
              </a:rPr>
              <a:t>Interpretation</a:t>
            </a:r>
            <a:endParaRPr lang="en-US" sz="1100"/>
          </a:p>
        </p:txBody>
      </p:sp>
      <p:sp>
        <p:nvSpPr>
          <p:cNvPr id="3" name="TextBox 2"/>
          <p:cNvSpPr txBox="1"/>
          <p:nvPr/>
        </p:nvSpPr>
        <p:spPr>
          <a:xfrm>
            <a:off x="368300" y="1587500"/>
            <a:ext cx="5562600" cy="4546600"/>
          </a:xfrm>
          <a:prstGeom prst="rect">
            <a:avLst/>
          </a:prstGeom>
        </p:spPr>
        <p:txBody>
          <a:bodyPr rtlCol="0" anchor="t">
            <a:spAutoFit/>
          </a:bodyPr>
          <a:lstStyle/>
          <a:p>
            <a:pPr algn="l">
              <a:lnSpc>
                <a:spcPct val="170000"/>
              </a:lnSpc>
            </a:pPr>
            <a:r>
              <a:rPr lang="en-US" sz="1800">
                <a:solidFill>
                  <a:srgbClr val="676B6F"/>
                </a:solidFill>
                <a:latin typeface="sans-serif"/>
              </a:rPr>
              <a:t>Among all students in Dalian Mapleleaf High School, </a:t>
            </a:r>
            <a:endParaRPr lang="en-US" sz="1100"/>
          </a:p>
          <a:p>
            <a:pPr algn="l">
              <a:lnSpc>
                <a:spcPct val="170000"/>
              </a:lnSpc>
            </a:pPr>
            <a:r>
              <a:rPr lang="en-US" sz="1800" b="1">
                <a:solidFill>
                  <a:srgbClr val="676B6F"/>
                </a:solidFill>
                <a:latin typeface="sans-serif"/>
              </a:rPr>
              <a:t>1.59%</a:t>
            </a:r>
            <a:r>
              <a:rPr lang="en-US" sz="1800">
                <a:solidFill>
                  <a:srgbClr val="676B6F"/>
                </a:solidFill>
                <a:latin typeface="sans-serif"/>
              </a:rPr>
              <a:t> of them have a good understanding of nutrition knowledge(score at least 9) </a:t>
            </a:r>
            <a:endParaRPr lang="en-US" sz="1800">
              <a:solidFill>
                <a:srgbClr val="676B6F"/>
              </a:solidFill>
              <a:latin typeface="sans-serif"/>
            </a:endParaRPr>
          </a:p>
          <a:p>
            <a:pPr algn="l">
              <a:lnSpc>
                <a:spcPct val="170000"/>
              </a:lnSpc>
            </a:pPr>
            <a:r>
              <a:rPr lang="en-US" sz="1800" b="1">
                <a:solidFill>
                  <a:srgbClr val="676B6F"/>
                </a:solidFill>
                <a:latin typeface="sans-serif"/>
              </a:rPr>
              <a:t>14.29%</a:t>
            </a:r>
            <a:r>
              <a:rPr lang="en-US" sz="1800">
                <a:solidFill>
                  <a:srgbClr val="676B6F"/>
                </a:solidFill>
                <a:latin typeface="sans-serif"/>
              </a:rPr>
              <a:t> of them have a moderate level of understanding of nutrition knowledge(score 7 or 8), </a:t>
            </a:r>
            <a:endParaRPr lang="en-US" sz="1800">
              <a:solidFill>
                <a:srgbClr val="676B6F"/>
              </a:solidFill>
              <a:latin typeface="sans-serif"/>
            </a:endParaRPr>
          </a:p>
          <a:p>
            <a:pPr algn="l">
              <a:lnSpc>
                <a:spcPct val="170000"/>
              </a:lnSpc>
            </a:pPr>
            <a:r>
              <a:rPr lang="en-US" sz="1800" b="1">
                <a:solidFill>
                  <a:srgbClr val="676B6F"/>
                </a:solidFill>
                <a:latin typeface="sans-serif"/>
              </a:rPr>
              <a:t>46.03%</a:t>
            </a:r>
            <a:r>
              <a:rPr lang="en-US" sz="1800">
                <a:solidFill>
                  <a:srgbClr val="676B6F"/>
                </a:solidFill>
                <a:latin typeface="sans-serif"/>
              </a:rPr>
              <a:t> of them have basic understanding of nutrition knowledge(score 5 or 6), </a:t>
            </a:r>
            <a:endParaRPr lang="en-US" sz="1800">
              <a:solidFill>
                <a:srgbClr val="676B6F"/>
              </a:solidFill>
              <a:latin typeface="sans-serif"/>
            </a:endParaRPr>
          </a:p>
          <a:p>
            <a:pPr algn="l">
              <a:lnSpc>
                <a:spcPct val="170000"/>
              </a:lnSpc>
            </a:pPr>
            <a:r>
              <a:rPr lang="en-US" sz="1800" b="1">
                <a:solidFill>
                  <a:srgbClr val="676B6F"/>
                </a:solidFill>
                <a:latin typeface="sans-serif"/>
              </a:rPr>
              <a:t>38.10%</a:t>
            </a:r>
            <a:r>
              <a:rPr lang="en-US" sz="1800">
                <a:solidFill>
                  <a:srgbClr val="676B6F"/>
                </a:solidFill>
                <a:latin typeface="sans-serif"/>
              </a:rPr>
              <a:t> of them lack basic understanding of nutrition knowledge(score less than 5)</a:t>
            </a:r>
            <a:endParaRPr lang="en-US" sz="1800">
              <a:solidFill>
                <a:srgbClr val="676B6F"/>
              </a:solidFill>
              <a:latin typeface="sans-serif"/>
            </a:endParaRPr>
          </a:p>
        </p:txBody>
      </p:sp>
      <p:pic>
        <p:nvPicPr>
          <p:cNvPr id="4" name="Picture 3"/>
          <p:cNvPicPr>
            <a:picLocks noChangeAspect="1"/>
          </p:cNvPicPr>
          <p:nvPr/>
        </p:nvPicPr>
        <p:blipFill>
          <a:blip r:embed="rId1">
            <a:alphaModFix amt="100000"/>
          </a:blip>
          <a:srcRect/>
          <a:stretch>
            <a:fillRect/>
          </a:stretch>
        </p:blipFill>
        <p:spPr>
          <a:xfrm>
            <a:off x="6007100" y="2159000"/>
            <a:ext cx="5892800" cy="3530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635000"/>
            <a:ext cx="10160000" cy="876300"/>
          </a:xfrm>
          <a:prstGeom prst="rect">
            <a:avLst/>
          </a:prstGeom>
        </p:spPr>
        <p:txBody>
          <a:bodyPr rtlCol="0" anchor="t">
            <a:normAutofit/>
          </a:bodyPr>
          <a:lstStyle/>
          <a:p>
            <a:pPr algn="ctr">
              <a:lnSpc>
                <a:spcPct val="140000"/>
              </a:lnSpc>
            </a:pPr>
            <a:r>
              <a:rPr lang="en-US" sz="4200" b="1">
                <a:solidFill>
                  <a:srgbClr val="41464B"/>
                </a:solidFill>
                <a:latin typeface="Microsoft YaHei"/>
              </a:rPr>
              <a:t>Question 1</a:t>
            </a:r>
            <a:endParaRPr lang="en-US" sz="1100"/>
          </a:p>
        </p:txBody>
      </p:sp>
      <p:sp>
        <p:nvSpPr>
          <p:cNvPr id="3" name="TextBox 2"/>
          <p:cNvSpPr txBox="1"/>
          <p:nvPr/>
        </p:nvSpPr>
        <p:spPr>
          <a:xfrm>
            <a:off x="1079500" y="1676400"/>
            <a:ext cx="4953000" cy="4546600"/>
          </a:xfrm>
          <a:prstGeom prst="rect">
            <a:avLst/>
          </a:prstGeom>
        </p:spPr>
        <p:txBody>
          <a:bodyPr rtlCol="0" anchor="t">
            <a:normAutofit/>
          </a:bodyPr>
          <a:lstStyle/>
          <a:p>
            <a:pPr algn="l">
              <a:lnSpc>
                <a:spcPct val="170000"/>
              </a:lnSpc>
            </a:pPr>
            <a:r>
              <a:rPr lang="en-US" sz="2000" b="1">
                <a:solidFill>
                  <a:srgbClr val="676B6F"/>
                </a:solidFill>
                <a:latin typeface="sans-serif"/>
              </a:rPr>
              <a:t>If a person has two glasses of fruit juice in a day, how many of their daily fruit and vegetable servings would this count as?</a:t>
            </a:r>
            <a:endParaRPr lang="en-US" sz="1100"/>
          </a:p>
          <a:p>
            <a:pPr algn="l">
              <a:lnSpc>
                <a:spcPct val="170000"/>
              </a:lnSpc>
            </a:pPr>
            <a:endParaRPr sz="2000" b="1">
              <a:solidFill>
                <a:srgbClr val="676B6F"/>
              </a:solidFill>
              <a:latin typeface="sans-serif"/>
              <a:ea typeface="sans-serif"/>
            </a:endParaRPr>
          </a:p>
          <a:p>
            <a:pPr algn="l">
              <a:lnSpc>
                <a:spcPct val="170000"/>
              </a:lnSpc>
            </a:pPr>
            <a:r>
              <a:rPr lang="en-US" sz="1700" b="1">
                <a:solidFill>
                  <a:srgbClr val="676B6F"/>
                </a:solidFill>
                <a:latin typeface="sans-serif"/>
              </a:rPr>
              <a:t>correct answer: </a:t>
            </a:r>
            <a:r>
              <a:rPr lang="en-US" sz="1700">
                <a:solidFill>
                  <a:srgbClr val="676B6F"/>
                </a:solidFill>
                <a:latin typeface="sans-serif"/>
              </a:rPr>
              <a:t>one serving</a:t>
            </a:r>
            <a:endParaRPr lang="en-US" sz="1700">
              <a:solidFill>
                <a:srgbClr val="676B6F"/>
              </a:solidFill>
              <a:latin typeface="sans-serif"/>
            </a:endParaRPr>
          </a:p>
          <a:p>
            <a:pPr algn="l">
              <a:lnSpc>
                <a:spcPct val="170000"/>
              </a:lnSpc>
            </a:pPr>
            <a:r>
              <a:rPr lang="en-US" sz="2000" b="1">
                <a:solidFill>
                  <a:srgbClr val="676B6F"/>
                </a:solidFill>
                <a:latin typeface="sans-serif"/>
              </a:rPr>
              <a:t>correct percentage</a:t>
            </a:r>
            <a:r>
              <a:rPr lang="en-US" sz="2000">
                <a:solidFill>
                  <a:srgbClr val="676B6F"/>
                </a:solidFill>
                <a:latin typeface="sans-serif"/>
              </a:rPr>
              <a:t>: 34%</a:t>
            </a:r>
            <a:endParaRPr lang="en-US" sz="2000">
              <a:solidFill>
                <a:srgbClr val="676B6F"/>
              </a:solidFill>
              <a:latin typeface="sans-serif"/>
            </a:endParaRPr>
          </a:p>
          <a:p>
            <a:pPr algn="l">
              <a:lnSpc>
                <a:spcPct val="170000"/>
              </a:lnSpc>
            </a:pPr>
            <a:endParaRPr sz="2000">
              <a:solidFill>
                <a:srgbClr val="676B6F"/>
              </a:solidFill>
              <a:latin typeface="sans-serif"/>
              <a:ea typeface="sans-serif"/>
            </a:endParaRPr>
          </a:p>
          <a:p>
            <a:pPr algn="l">
              <a:lnSpc>
                <a:spcPct val="170000"/>
              </a:lnSpc>
            </a:pPr>
            <a:r>
              <a:rPr lang="en-US" sz="2000" b="1">
                <a:solidFill>
                  <a:srgbClr val="676B6F"/>
                </a:solidFill>
                <a:latin typeface="sans-serif"/>
              </a:rPr>
              <a:t>Interpretation</a:t>
            </a:r>
            <a:r>
              <a:rPr lang="en-US" sz="2000">
                <a:solidFill>
                  <a:srgbClr val="676B6F"/>
                </a:solidFill>
                <a:latin typeface="sans-serif"/>
              </a:rPr>
              <a:t>:</a:t>
            </a:r>
            <a:endParaRPr lang="en-US" sz="2000">
              <a:solidFill>
                <a:srgbClr val="676B6F"/>
              </a:solidFill>
              <a:latin typeface="sans-serif"/>
            </a:endParaRPr>
          </a:p>
          <a:p>
            <a:pPr algn="l">
              <a:lnSpc>
                <a:spcPct val="170000"/>
              </a:lnSpc>
            </a:pPr>
            <a:r>
              <a:rPr lang="en-US" sz="2000">
                <a:solidFill>
                  <a:srgbClr val="676B6F"/>
                </a:solidFill>
                <a:latin typeface="sans-serif"/>
              </a:rPr>
              <a:t>Only a minority of students(34%) know one glasses of fruit juice in a day count as two serving of fruit and egetable.</a:t>
            </a:r>
            <a:endParaRPr lang="en-US" sz="2000">
              <a:solidFill>
                <a:srgbClr val="676B6F"/>
              </a:solidFill>
              <a:latin typeface="sans-serif"/>
            </a:endParaRPr>
          </a:p>
        </p:txBody>
      </p:sp>
      <p:pic>
        <p:nvPicPr>
          <p:cNvPr id="4" name="Picture 3"/>
          <p:cNvPicPr>
            <a:picLocks noChangeAspect="1"/>
          </p:cNvPicPr>
          <p:nvPr/>
        </p:nvPicPr>
        <p:blipFill>
          <a:blip r:embed="rId1">
            <a:alphaModFix amt="100000"/>
          </a:blip>
          <a:srcRect/>
          <a:stretch>
            <a:fillRect/>
          </a:stretch>
        </p:blipFill>
        <p:spPr>
          <a:xfrm>
            <a:off x="6083300" y="2184400"/>
            <a:ext cx="5092700" cy="3238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635000"/>
            <a:ext cx="10160000" cy="876300"/>
          </a:xfrm>
          <a:prstGeom prst="rect">
            <a:avLst/>
          </a:prstGeom>
        </p:spPr>
        <p:txBody>
          <a:bodyPr rtlCol="0" anchor="t">
            <a:normAutofit/>
          </a:bodyPr>
          <a:lstStyle/>
          <a:p>
            <a:pPr algn="ctr">
              <a:lnSpc>
                <a:spcPct val="140000"/>
              </a:lnSpc>
            </a:pPr>
            <a:r>
              <a:rPr lang="en-US" sz="4200" b="1">
                <a:solidFill>
                  <a:srgbClr val="41464B"/>
                </a:solidFill>
                <a:latin typeface="Microsoft YaHei"/>
              </a:rPr>
              <a:t>Question 2</a:t>
            </a:r>
            <a:endParaRPr lang="en-US" sz="1100"/>
          </a:p>
        </p:txBody>
      </p:sp>
      <p:sp>
        <p:nvSpPr>
          <p:cNvPr id="3" name="TextBox 2"/>
          <p:cNvSpPr txBox="1"/>
          <p:nvPr/>
        </p:nvSpPr>
        <p:spPr>
          <a:xfrm>
            <a:off x="1016000" y="1676400"/>
            <a:ext cx="4953000" cy="4546600"/>
          </a:xfrm>
          <a:prstGeom prst="rect">
            <a:avLst/>
          </a:prstGeom>
        </p:spPr>
        <p:txBody>
          <a:bodyPr rtlCol="0" anchor="t">
            <a:normAutofit/>
          </a:bodyPr>
          <a:lstStyle/>
          <a:p>
            <a:pPr algn="l">
              <a:lnSpc>
                <a:spcPct val="170000"/>
              </a:lnSpc>
            </a:pPr>
            <a:r>
              <a:rPr lang="en-US" sz="2000" b="1">
                <a:solidFill>
                  <a:srgbClr val="676B6F"/>
                </a:solidFill>
                <a:latin typeface="sans-serif"/>
              </a:rPr>
              <a:t>Which one of the following nutrients has the most calories for the same weight of food?</a:t>
            </a:r>
            <a:endParaRPr lang="en-US" sz="1100"/>
          </a:p>
          <a:p>
            <a:pPr algn="l">
              <a:lnSpc>
                <a:spcPct val="170000"/>
              </a:lnSpc>
            </a:pPr>
            <a:endParaRPr sz="2000" b="1">
              <a:solidFill>
                <a:srgbClr val="676B6F"/>
              </a:solidFill>
              <a:latin typeface="sans-serif"/>
              <a:ea typeface="sans-serif"/>
            </a:endParaRPr>
          </a:p>
          <a:p>
            <a:pPr algn="l">
              <a:lnSpc>
                <a:spcPct val="170000"/>
              </a:lnSpc>
            </a:pPr>
            <a:r>
              <a:rPr lang="en-US" sz="1800" b="1">
                <a:solidFill>
                  <a:srgbClr val="676B6F"/>
                </a:solidFill>
                <a:latin typeface="sans-serif"/>
              </a:rPr>
              <a:t>correct answer:</a:t>
            </a:r>
            <a:r>
              <a:rPr lang="en-US" sz="1800">
                <a:solidFill>
                  <a:srgbClr val="676B6F"/>
                </a:solidFill>
                <a:latin typeface="sans-serif"/>
              </a:rPr>
              <a:t> fat</a:t>
            </a:r>
            <a:endParaRPr lang="en-US" sz="1800">
              <a:solidFill>
                <a:srgbClr val="676B6F"/>
              </a:solidFill>
              <a:latin typeface="sans-serif"/>
            </a:endParaRPr>
          </a:p>
          <a:p>
            <a:pPr algn="l">
              <a:lnSpc>
                <a:spcPct val="170000"/>
              </a:lnSpc>
            </a:pPr>
            <a:r>
              <a:rPr lang="en-US" sz="2000" b="1">
                <a:solidFill>
                  <a:srgbClr val="676B6F"/>
                </a:solidFill>
                <a:latin typeface="sans-serif"/>
              </a:rPr>
              <a:t>correct percentage</a:t>
            </a:r>
            <a:r>
              <a:rPr lang="en-US" sz="2000">
                <a:solidFill>
                  <a:srgbClr val="676B6F"/>
                </a:solidFill>
                <a:latin typeface="sans-serif"/>
              </a:rPr>
              <a:t>: 35%</a:t>
            </a:r>
            <a:endParaRPr lang="en-US" sz="2000">
              <a:solidFill>
                <a:srgbClr val="676B6F"/>
              </a:solidFill>
              <a:latin typeface="sans-serif"/>
            </a:endParaRPr>
          </a:p>
          <a:p>
            <a:pPr algn="l">
              <a:lnSpc>
                <a:spcPct val="170000"/>
              </a:lnSpc>
            </a:pPr>
            <a:endParaRPr sz="2000">
              <a:solidFill>
                <a:srgbClr val="676B6F"/>
              </a:solidFill>
              <a:latin typeface="sans-serif"/>
              <a:ea typeface="sans-serif"/>
            </a:endParaRPr>
          </a:p>
          <a:p>
            <a:pPr algn="l">
              <a:lnSpc>
                <a:spcPct val="170000"/>
              </a:lnSpc>
            </a:pPr>
            <a:r>
              <a:rPr lang="en-US" sz="2000" b="1">
                <a:solidFill>
                  <a:srgbClr val="676B6F"/>
                </a:solidFill>
                <a:latin typeface="sans-serif"/>
              </a:rPr>
              <a:t>Interpretation</a:t>
            </a:r>
            <a:r>
              <a:rPr lang="en-US" sz="2000">
                <a:solidFill>
                  <a:srgbClr val="676B6F"/>
                </a:solidFill>
                <a:latin typeface="sans-serif"/>
              </a:rPr>
              <a:t>:</a:t>
            </a:r>
            <a:endParaRPr lang="en-US" sz="2000">
              <a:solidFill>
                <a:srgbClr val="676B6F"/>
              </a:solidFill>
              <a:latin typeface="sans-serif"/>
            </a:endParaRPr>
          </a:p>
          <a:p>
            <a:pPr algn="l">
              <a:lnSpc>
                <a:spcPct val="170000"/>
              </a:lnSpc>
            </a:pPr>
            <a:r>
              <a:rPr lang="en-US" sz="2000">
                <a:solidFill>
                  <a:srgbClr val="676B6F"/>
                </a:solidFill>
                <a:latin typeface="sans-serif"/>
              </a:rPr>
              <a:t>Only a minority of students(35%) know fat has the most calories for the same weight of food.</a:t>
            </a:r>
            <a:endParaRPr lang="en-US" sz="2000">
              <a:solidFill>
                <a:srgbClr val="676B6F"/>
              </a:solidFill>
              <a:latin typeface="sans-serif"/>
            </a:endParaRPr>
          </a:p>
        </p:txBody>
      </p:sp>
      <p:pic>
        <p:nvPicPr>
          <p:cNvPr id="4" name="Picture 3"/>
          <p:cNvPicPr>
            <a:picLocks noChangeAspect="1"/>
          </p:cNvPicPr>
          <p:nvPr/>
        </p:nvPicPr>
        <p:blipFill>
          <a:blip r:embed="rId1">
            <a:alphaModFix amt="100000"/>
          </a:blip>
          <a:srcRect/>
          <a:stretch>
            <a:fillRect/>
          </a:stretch>
        </p:blipFill>
        <p:spPr>
          <a:xfrm>
            <a:off x="6197600" y="2146300"/>
            <a:ext cx="4813300" cy="3149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635000"/>
            <a:ext cx="10160000" cy="876300"/>
          </a:xfrm>
          <a:prstGeom prst="rect">
            <a:avLst/>
          </a:prstGeom>
        </p:spPr>
        <p:txBody>
          <a:bodyPr rtlCol="0" anchor="t">
            <a:normAutofit/>
          </a:bodyPr>
          <a:lstStyle/>
          <a:p>
            <a:pPr algn="ctr">
              <a:lnSpc>
                <a:spcPct val="140000"/>
              </a:lnSpc>
            </a:pPr>
            <a:r>
              <a:rPr lang="en-US" sz="4200" b="1">
                <a:solidFill>
                  <a:srgbClr val="41464B"/>
                </a:solidFill>
                <a:latin typeface="Microsoft YaHei"/>
              </a:rPr>
              <a:t>Question 3</a:t>
            </a:r>
            <a:endParaRPr lang="en-US" sz="1100"/>
          </a:p>
        </p:txBody>
      </p:sp>
      <p:sp>
        <p:nvSpPr>
          <p:cNvPr id="3" name="TextBox 2"/>
          <p:cNvSpPr txBox="1"/>
          <p:nvPr/>
        </p:nvSpPr>
        <p:spPr>
          <a:xfrm>
            <a:off x="1016000" y="1676400"/>
            <a:ext cx="4953000" cy="4546600"/>
          </a:xfrm>
          <a:prstGeom prst="rect">
            <a:avLst/>
          </a:prstGeom>
        </p:spPr>
        <p:txBody>
          <a:bodyPr rtlCol="0" anchor="t">
            <a:normAutofit/>
          </a:bodyPr>
          <a:lstStyle/>
          <a:p>
            <a:pPr algn="l">
              <a:lnSpc>
                <a:spcPct val="170000"/>
              </a:lnSpc>
            </a:pPr>
            <a:r>
              <a:rPr lang="en-US" sz="2000" b="1">
                <a:solidFill>
                  <a:srgbClr val="676B6F"/>
                </a:solidFill>
                <a:latin typeface="sans-serif"/>
              </a:rPr>
              <a:t>If a person wanted to buy a yogurt at the supermarket, which would have the least sugar/sweetener?</a:t>
            </a:r>
            <a:endParaRPr lang="en-US" sz="1100"/>
          </a:p>
          <a:p>
            <a:pPr algn="l">
              <a:lnSpc>
                <a:spcPct val="170000"/>
              </a:lnSpc>
            </a:pPr>
            <a:endParaRPr sz="2000" b="1">
              <a:solidFill>
                <a:srgbClr val="676B6F"/>
              </a:solidFill>
              <a:latin typeface="sans-serif"/>
              <a:ea typeface="sans-serif"/>
            </a:endParaRPr>
          </a:p>
          <a:p>
            <a:pPr algn="l">
              <a:lnSpc>
                <a:spcPct val="170000"/>
              </a:lnSpc>
            </a:pPr>
            <a:r>
              <a:rPr lang="en-US" sz="1800" b="1">
                <a:solidFill>
                  <a:srgbClr val="676B6F"/>
                </a:solidFill>
                <a:latin typeface="sans-serif"/>
              </a:rPr>
              <a:t>correct answer:</a:t>
            </a:r>
            <a:r>
              <a:rPr lang="en-US" sz="1800">
                <a:solidFill>
                  <a:srgbClr val="676B6F"/>
                </a:solidFill>
                <a:latin typeface="sans-serif"/>
              </a:rPr>
              <a:t> natural yogurt</a:t>
            </a:r>
            <a:endParaRPr lang="en-US" sz="1800">
              <a:solidFill>
                <a:srgbClr val="676B6F"/>
              </a:solidFill>
              <a:latin typeface="sans-serif"/>
            </a:endParaRPr>
          </a:p>
          <a:p>
            <a:pPr algn="l">
              <a:lnSpc>
                <a:spcPct val="170000"/>
              </a:lnSpc>
            </a:pPr>
            <a:r>
              <a:rPr lang="en-US" sz="2000" b="1">
                <a:solidFill>
                  <a:srgbClr val="676B6F"/>
                </a:solidFill>
                <a:latin typeface="sans-serif"/>
              </a:rPr>
              <a:t>correct percentage</a:t>
            </a:r>
            <a:r>
              <a:rPr lang="en-US" sz="2000">
                <a:solidFill>
                  <a:srgbClr val="676B6F"/>
                </a:solidFill>
                <a:latin typeface="sans-serif"/>
              </a:rPr>
              <a:t>: 68%</a:t>
            </a:r>
            <a:endParaRPr lang="en-US" sz="2000">
              <a:solidFill>
                <a:srgbClr val="676B6F"/>
              </a:solidFill>
              <a:latin typeface="sans-serif"/>
            </a:endParaRPr>
          </a:p>
          <a:p>
            <a:pPr algn="l">
              <a:lnSpc>
                <a:spcPct val="170000"/>
              </a:lnSpc>
            </a:pPr>
            <a:endParaRPr sz="2000">
              <a:solidFill>
                <a:srgbClr val="676B6F"/>
              </a:solidFill>
              <a:latin typeface="sans-serif"/>
              <a:ea typeface="sans-serif"/>
            </a:endParaRPr>
          </a:p>
          <a:p>
            <a:pPr algn="l">
              <a:lnSpc>
                <a:spcPct val="170000"/>
              </a:lnSpc>
            </a:pPr>
            <a:r>
              <a:rPr lang="en-US" sz="2000" b="1">
                <a:solidFill>
                  <a:srgbClr val="676B6F"/>
                </a:solidFill>
                <a:latin typeface="sans-serif"/>
              </a:rPr>
              <a:t>Interpretation</a:t>
            </a:r>
            <a:r>
              <a:rPr lang="en-US" sz="2000">
                <a:solidFill>
                  <a:srgbClr val="676B6F"/>
                </a:solidFill>
                <a:latin typeface="sans-serif"/>
              </a:rPr>
              <a:t>:</a:t>
            </a:r>
            <a:endParaRPr lang="en-US" sz="2000">
              <a:solidFill>
                <a:srgbClr val="676B6F"/>
              </a:solidFill>
              <a:latin typeface="sans-serif"/>
            </a:endParaRPr>
          </a:p>
          <a:p>
            <a:pPr algn="l">
              <a:lnSpc>
                <a:spcPct val="170000"/>
              </a:lnSpc>
            </a:pPr>
            <a:r>
              <a:rPr lang="en-US" sz="2000">
                <a:solidFill>
                  <a:srgbClr val="676B6F"/>
                </a:solidFill>
                <a:latin typeface="sans-serif"/>
              </a:rPr>
              <a:t>There is a majority of students(68%) know natural yogurt in the supermarket is the sweetest.</a:t>
            </a:r>
            <a:endParaRPr lang="en-US" sz="2000">
              <a:solidFill>
                <a:srgbClr val="676B6F"/>
              </a:solidFill>
              <a:latin typeface="sans-serif"/>
            </a:endParaRPr>
          </a:p>
        </p:txBody>
      </p:sp>
      <p:pic>
        <p:nvPicPr>
          <p:cNvPr id="4" name="Picture 3"/>
          <p:cNvPicPr>
            <a:picLocks noChangeAspect="1"/>
          </p:cNvPicPr>
          <p:nvPr/>
        </p:nvPicPr>
        <p:blipFill>
          <a:blip r:embed="rId1">
            <a:alphaModFix amt="100000"/>
          </a:blip>
          <a:srcRect/>
          <a:stretch>
            <a:fillRect/>
          </a:stretch>
        </p:blipFill>
        <p:spPr>
          <a:xfrm>
            <a:off x="6172200" y="2171700"/>
            <a:ext cx="5130800" cy="3302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635000"/>
            <a:ext cx="10160000" cy="876300"/>
          </a:xfrm>
          <a:prstGeom prst="rect">
            <a:avLst/>
          </a:prstGeom>
        </p:spPr>
        <p:txBody>
          <a:bodyPr rtlCol="0" anchor="t">
            <a:normAutofit/>
          </a:bodyPr>
          <a:lstStyle/>
          <a:p>
            <a:pPr algn="ctr">
              <a:lnSpc>
                <a:spcPct val="140000"/>
              </a:lnSpc>
            </a:pPr>
            <a:r>
              <a:rPr lang="en-US" sz="4200" b="1">
                <a:solidFill>
                  <a:srgbClr val="41464B"/>
                </a:solidFill>
                <a:latin typeface="Microsoft YaHei"/>
              </a:rPr>
              <a:t>Question 4</a:t>
            </a:r>
            <a:endParaRPr lang="en-US" sz="1100"/>
          </a:p>
        </p:txBody>
      </p:sp>
      <p:sp>
        <p:nvSpPr>
          <p:cNvPr id="3" name="TextBox 2"/>
          <p:cNvSpPr txBox="1"/>
          <p:nvPr/>
        </p:nvSpPr>
        <p:spPr>
          <a:xfrm>
            <a:off x="749300" y="1511300"/>
            <a:ext cx="5181600" cy="3962400"/>
          </a:xfrm>
          <a:prstGeom prst="rect">
            <a:avLst/>
          </a:prstGeom>
        </p:spPr>
        <p:txBody>
          <a:bodyPr rtlCol="0" anchor="t">
            <a:spAutoFit/>
          </a:bodyPr>
          <a:lstStyle/>
          <a:p>
            <a:pPr algn="l">
              <a:lnSpc>
                <a:spcPct val="170000"/>
              </a:lnSpc>
            </a:pPr>
            <a:r>
              <a:rPr lang="en-US" sz="2000" b="1">
                <a:solidFill>
                  <a:srgbClr val="676B6F"/>
                </a:solidFill>
                <a:latin typeface="sans-serif"/>
              </a:rPr>
              <a:t>Which of the diseases is related to how much salt (or sodium) people eat?</a:t>
            </a:r>
            <a:endParaRPr lang="en-US" sz="1100"/>
          </a:p>
          <a:p>
            <a:pPr algn="l">
              <a:lnSpc>
                <a:spcPct val="170000"/>
              </a:lnSpc>
            </a:pPr>
            <a:endParaRPr sz="2000" b="1">
              <a:solidFill>
                <a:srgbClr val="676B6F"/>
              </a:solidFill>
              <a:latin typeface="sans-serif"/>
              <a:ea typeface="sans-serif"/>
            </a:endParaRPr>
          </a:p>
          <a:p>
            <a:pPr algn="l">
              <a:lnSpc>
                <a:spcPct val="170000"/>
              </a:lnSpc>
            </a:pPr>
            <a:r>
              <a:rPr lang="en-US" sz="2000" b="1">
                <a:solidFill>
                  <a:srgbClr val="676B6F"/>
                </a:solidFill>
                <a:latin typeface="sans-serif"/>
              </a:rPr>
              <a:t>correct answer: </a:t>
            </a:r>
            <a:r>
              <a:rPr lang="en-US" sz="2000">
                <a:solidFill>
                  <a:srgbClr val="676B6F"/>
                </a:solidFill>
                <a:latin typeface="sans-serif"/>
              </a:rPr>
              <a:t>high blood pressure</a:t>
            </a:r>
            <a:endParaRPr lang="en-US" sz="2000">
              <a:solidFill>
                <a:srgbClr val="676B6F"/>
              </a:solidFill>
              <a:latin typeface="sans-serif"/>
            </a:endParaRPr>
          </a:p>
          <a:p>
            <a:pPr algn="l">
              <a:lnSpc>
                <a:spcPct val="170000"/>
              </a:lnSpc>
            </a:pPr>
            <a:r>
              <a:rPr lang="en-US" sz="2000" b="1">
                <a:solidFill>
                  <a:srgbClr val="676B6F"/>
                </a:solidFill>
                <a:latin typeface="sans-serif"/>
              </a:rPr>
              <a:t>correct percentage:</a:t>
            </a:r>
            <a:r>
              <a:rPr lang="en-US" sz="2000">
                <a:solidFill>
                  <a:srgbClr val="676B6F"/>
                </a:solidFill>
                <a:latin typeface="sans-serif"/>
              </a:rPr>
              <a:t>28.57%</a:t>
            </a:r>
            <a:endParaRPr lang="en-US" sz="2000">
              <a:solidFill>
                <a:srgbClr val="676B6F"/>
              </a:solidFill>
              <a:latin typeface="sans-serif"/>
            </a:endParaRPr>
          </a:p>
          <a:p>
            <a:pPr algn="l">
              <a:lnSpc>
                <a:spcPct val="170000"/>
              </a:lnSpc>
            </a:pPr>
            <a:endParaRPr sz="2000">
              <a:solidFill>
                <a:srgbClr val="676B6F"/>
              </a:solidFill>
              <a:latin typeface="sans-serif"/>
              <a:ea typeface="sans-serif"/>
            </a:endParaRPr>
          </a:p>
          <a:p>
            <a:pPr algn="l">
              <a:lnSpc>
                <a:spcPct val="170000"/>
              </a:lnSpc>
            </a:pPr>
            <a:r>
              <a:rPr lang="en-US" sz="2000">
                <a:solidFill>
                  <a:srgbClr val="676B6F"/>
                </a:solidFill>
                <a:latin typeface="sans-serif"/>
              </a:rPr>
              <a:t>Interpretation:</a:t>
            </a:r>
            <a:endParaRPr lang="en-US" sz="2000">
              <a:solidFill>
                <a:srgbClr val="676B6F"/>
              </a:solidFill>
              <a:latin typeface="sans-serif"/>
            </a:endParaRPr>
          </a:p>
          <a:p>
            <a:pPr algn="l">
              <a:lnSpc>
                <a:spcPct val="170000"/>
              </a:lnSpc>
            </a:pPr>
            <a:r>
              <a:rPr lang="en-US" sz="2000">
                <a:solidFill>
                  <a:srgbClr val="676B6F"/>
                </a:solidFill>
                <a:latin typeface="sans-serif"/>
              </a:rPr>
              <a:t>Only a minority of students(28.58%) know how the consumption of salts is related to hypertention.</a:t>
            </a:r>
            <a:endParaRPr lang="en-US" sz="2000">
              <a:solidFill>
                <a:srgbClr val="676B6F"/>
              </a:solidFill>
              <a:latin typeface="sans-serif"/>
            </a:endParaRPr>
          </a:p>
        </p:txBody>
      </p:sp>
      <p:pic>
        <p:nvPicPr>
          <p:cNvPr id="4" name="Picture 3"/>
          <p:cNvPicPr>
            <a:picLocks noChangeAspect="1"/>
          </p:cNvPicPr>
          <p:nvPr/>
        </p:nvPicPr>
        <p:blipFill>
          <a:blip r:embed="rId1">
            <a:alphaModFix amt="100000"/>
          </a:blip>
          <a:srcRect/>
          <a:stretch>
            <a:fillRect/>
          </a:stretch>
        </p:blipFill>
        <p:spPr>
          <a:xfrm>
            <a:off x="6121400" y="2374900"/>
            <a:ext cx="5270500" cy="3149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635000"/>
            <a:ext cx="10160000" cy="876300"/>
          </a:xfrm>
          <a:prstGeom prst="rect">
            <a:avLst/>
          </a:prstGeom>
        </p:spPr>
        <p:txBody>
          <a:bodyPr rtlCol="0" anchor="t">
            <a:normAutofit/>
          </a:bodyPr>
          <a:lstStyle/>
          <a:p>
            <a:pPr algn="ctr">
              <a:lnSpc>
                <a:spcPct val="140000"/>
              </a:lnSpc>
            </a:pPr>
            <a:r>
              <a:rPr lang="en-US" sz="4200" b="1">
                <a:solidFill>
                  <a:srgbClr val="41464B"/>
                </a:solidFill>
                <a:latin typeface="Microsoft YaHei"/>
              </a:rPr>
              <a:t>Question 5</a:t>
            </a:r>
            <a:endParaRPr lang="en-US" sz="1100"/>
          </a:p>
        </p:txBody>
      </p:sp>
      <p:sp>
        <p:nvSpPr>
          <p:cNvPr id="3" name="TextBox 2"/>
          <p:cNvSpPr txBox="1"/>
          <p:nvPr/>
        </p:nvSpPr>
        <p:spPr>
          <a:xfrm>
            <a:off x="1016000" y="1752600"/>
            <a:ext cx="4953000" cy="4584700"/>
          </a:xfrm>
          <a:prstGeom prst="rect">
            <a:avLst/>
          </a:prstGeom>
        </p:spPr>
        <p:txBody>
          <a:bodyPr rtlCol="0" anchor="t">
            <a:spAutoFit/>
          </a:bodyPr>
          <a:lstStyle/>
          <a:p>
            <a:pPr algn="l">
              <a:lnSpc>
                <a:spcPct val="170000"/>
              </a:lnSpc>
            </a:pPr>
            <a:r>
              <a:rPr lang="en-US" sz="2000" b="1">
                <a:solidFill>
                  <a:srgbClr val="676B6F"/>
                </a:solidFill>
                <a:latin typeface="sans-serif"/>
              </a:rPr>
              <a:t>Which of these options do experts recommend to reduce the chances of getting cancer?</a:t>
            </a:r>
            <a:endParaRPr lang="en-US" sz="1100"/>
          </a:p>
          <a:p>
            <a:pPr algn="l">
              <a:lnSpc>
                <a:spcPct val="170000"/>
              </a:lnSpc>
            </a:pPr>
            <a:endParaRPr sz="2000" b="1">
              <a:solidFill>
                <a:srgbClr val="676B6F"/>
              </a:solidFill>
              <a:latin typeface="sans-serif"/>
              <a:ea typeface="sans-serif"/>
            </a:endParaRPr>
          </a:p>
          <a:p>
            <a:pPr algn="l">
              <a:lnSpc>
                <a:spcPct val="170000"/>
              </a:lnSpc>
            </a:pPr>
            <a:r>
              <a:rPr lang="en-US" sz="2000" b="1">
                <a:solidFill>
                  <a:srgbClr val="676B6F"/>
                </a:solidFill>
                <a:latin typeface="sans-serif"/>
              </a:rPr>
              <a:t>Correct Answer:</a:t>
            </a:r>
            <a:r>
              <a:rPr lang="en-US" sz="2000">
                <a:solidFill>
                  <a:srgbClr val="676B6F"/>
                </a:solidFill>
                <a:latin typeface="sans-serif"/>
              </a:rPr>
              <a:t> Eating less red meat</a:t>
            </a:r>
            <a:endParaRPr lang="en-US" sz="2000">
              <a:solidFill>
                <a:srgbClr val="676B6F"/>
              </a:solidFill>
              <a:latin typeface="sans-serif"/>
            </a:endParaRPr>
          </a:p>
          <a:p>
            <a:pPr algn="l">
              <a:lnSpc>
                <a:spcPct val="170000"/>
              </a:lnSpc>
            </a:pPr>
            <a:r>
              <a:rPr lang="en-US" sz="2000" b="1">
                <a:solidFill>
                  <a:srgbClr val="676B6F"/>
                </a:solidFill>
                <a:latin typeface="sans-serif"/>
              </a:rPr>
              <a:t>Correct Percentage:</a:t>
            </a:r>
            <a:r>
              <a:rPr lang="en-US" sz="2000">
                <a:solidFill>
                  <a:srgbClr val="676B6F"/>
                </a:solidFill>
                <a:latin typeface="sans-serif"/>
              </a:rPr>
              <a:t>30%</a:t>
            </a:r>
            <a:endParaRPr lang="en-US" sz="2000">
              <a:solidFill>
                <a:srgbClr val="676B6F"/>
              </a:solidFill>
              <a:latin typeface="sans-serif"/>
            </a:endParaRPr>
          </a:p>
          <a:p>
            <a:pPr algn="l">
              <a:lnSpc>
                <a:spcPct val="170000"/>
              </a:lnSpc>
            </a:pPr>
            <a:endParaRPr sz="2000">
              <a:solidFill>
                <a:srgbClr val="676B6F"/>
              </a:solidFill>
              <a:latin typeface="sans-serif"/>
              <a:ea typeface="sans-serif"/>
            </a:endParaRPr>
          </a:p>
          <a:p>
            <a:pPr algn="l">
              <a:lnSpc>
                <a:spcPct val="170000"/>
              </a:lnSpc>
            </a:pPr>
            <a:r>
              <a:rPr lang="en-US" sz="2000">
                <a:solidFill>
                  <a:srgbClr val="676B6F"/>
                </a:solidFill>
                <a:latin typeface="sans-serif"/>
              </a:rPr>
              <a:t>Interpretation:</a:t>
            </a:r>
            <a:endParaRPr lang="en-US" sz="2000">
              <a:solidFill>
                <a:srgbClr val="676B6F"/>
              </a:solidFill>
              <a:latin typeface="sans-serif"/>
            </a:endParaRPr>
          </a:p>
          <a:p>
            <a:pPr algn="l">
              <a:lnSpc>
                <a:spcPct val="170000"/>
              </a:lnSpc>
            </a:pPr>
            <a:r>
              <a:rPr lang="en-US" sz="2000">
                <a:solidFill>
                  <a:srgbClr val="676B6F"/>
                </a:solidFill>
                <a:latin typeface="sans-serif"/>
              </a:rPr>
              <a:t>Only a minority of students(30%) know about how dietary habit is related to chances of getting cancer.</a:t>
            </a:r>
            <a:endParaRPr lang="en-US" sz="2000">
              <a:solidFill>
                <a:srgbClr val="676B6F"/>
              </a:solidFill>
              <a:latin typeface="sans-serif"/>
            </a:endParaRPr>
          </a:p>
          <a:p>
            <a:pPr algn="l">
              <a:lnSpc>
                <a:spcPct val="170000"/>
              </a:lnSpc>
            </a:pPr>
            <a:endParaRPr sz="2000">
              <a:solidFill>
                <a:srgbClr val="676B6F"/>
              </a:solidFill>
              <a:latin typeface="sans-serif"/>
              <a:ea typeface="sans-serif"/>
            </a:endParaRPr>
          </a:p>
        </p:txBody>
      </p:sp>
      <p:pic>
        <p:nvPicPr>
          <p:cNvPr id="4" name="Picture 3"/>
          <p:cNvPicPr>
            <a:picLocks noChangeAspect="1"/>
          </p:cNvPicPr>
          <p:nvPr/>
        </p:nvPicPr>
        <p:blipFill>
          <a:blip r:embed="rId1">
            <a:alphaModFix amt="100000"/>
          </a:blip>
          <a:srcRect/>
          <a:stretch>
            <a:fillRect/>
          </a:stretch>
        </p:blipFill>
        <p:spPr>
          <a:xfrm>
            <a:off x="5956300" y="2476500"/>
            <a:ext cx="5194300" cy="30988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635000"/>
            <a:ext cx="10160000" cy="876300"/>
          </a:xfrm>
          <a:prstGeom prst="rect">
            <a:avLst/>
          </a:prstGeom>
        </p:spPr>
        <p:txBody>
          <a:bodyPr rtlCol="0" anchor="t">
            <a:normAutofit/>
          </a:bodyPr>
          <a:lstStyle/>
          <a:p>
            <a:pPr algn="ctr">
              <a:lnSpc>
                <a:spcPct val="140000"/>
              </a:lnSpc>
            </a:pPr>
            <a:r>
              <a:rPr lang="en-US" sz="4200" b="1">
                <a:solidFill>
                  <a:srgbClr val="41464B"/>
                </a:solidFill>
                <a:latin typeface="Microsoft YaHei"/>
              </a:rPr>
              <a:t>Question 6</a:t>
            </a:r>
            <a:endParaRPr lang="en-US" sz="1100"/>
          </a:p>
        </p:txBody>
      </p:sp>
      <p:sp>
        <p:nvSpPr>
          <p:cNvPr id="3" name="TextBox 2"/>
          <p:cNvSpPr txBox="1"/>
          <p:nvPr/>
        </p:nvSpPr>
        <p:spPr>
          <a:xfrm>
            <a:off x="1257300" y="1358900"/>
            <a:ext cx="5422900" cy="5346700"/>
          </a:xfrm>
          <a:prstGeom prst="rect">
            <a:avLst/>
          </a:prstGeom>
        </p:spPr>
        <p:txBody>
          <a:bodyPr rtlCol="0" anchor="t">
            <a:normAutofit/>
          </a:bodyPr>
          <a:lstStyle/>
          <a:p>
            <a:pPr algn="l">
              <a:lnSpc>
                <a:spcPct val="170000"/>
              </a:lnSpc>
            </a:pPr>
            <a:r>
              <a:rPr lang="en-US" sz="2000" b="1">
                <a:solidFill>
                  <a:srgbClr val="676B6F"/>
                </a:solidFill>
                <a:latin typeface="sans-serif"/>
              </a:rPr>
              <a:t>Which one of these foods is classified as having a high Glycaemic Index (Glycaemic Index is a 8 measure of the impact of a food on blood sugar levels, thus a high Glycaemic Index means a greater rise in blood sugar after eating)?</a:t>
            </a:r>
            <a:endParaRPr lang="en-US" sz="1100"/>
          </a:p>
          <a:p>
            <a:pPr algn="l">
              <a:lnSpc>
                <a:spcPct val="170000"/>
              </a:lnSpc>
            </a:pPr>
            <a:endParaRPr sz="2000" b="1">
              <a:solidFill>
                <a:srgbClr val="676B6F"/>
              </a:solidFill>
              <a:latin typeface="sans-serif"/>
              <a:ea typeface="sans-serif"/>
            </a:endParaRPr>
          </a:p>
          <a:p>
            <a:pPr algn="l">
              <a:lnSpc>
                <a:spcPct val="170000"/>
              </a:lnSpc>
            </a:pPr>
            <a:r>
              <a:rPr lang="en-US" sz="2000" b="1">
                <a:solidFill>
                  <a:srgbClr val="676B6F"/>
                </a:solidFill>
                <a:latin typeface="sans-serif"/>
              </a:rPr>
              <a:t>Correct Answer:</a:t>
            </a:r>
            <a:r>
              <a:rPr lang="en-US" sz="2000">
                <a:solidFill>
                  <a:srgbClr val="676B6F"/>
                </a:solidFill>
                <a:latin typeface="sans-serif"/>
              </a:rPr>
              <a:t> White bread</a:t>
            </a:r>
            <a:endParaRPr lang="en-US" sz="2000">
              <a:solidFill>
                <a:srgbClr val="676B6F"/>
              </a:solidFill>
              <a:latin typeface="sans-serif"/>
            </a:endParaRPr>
          </a:p>
          <a:p>
            <a:pPr algn="l">
              <a:lnSpc>
                <a:spcPct val="170000"/>
              </a:lnSpc>
            </a:pPr>
            <a:r>
              <a:rPr lang="en-US" sz="2000" b="1">
                <a:solidFill>
                  <a:srgbClr val="676B6F"/>
                </a:solidFill>
                <a:latin typeface="sans-serif"/>
              </a:rPr>
              <a:t>Correct Percentage:</a:t>
            </a:r>
            <a:r>
              <a:rPr lang="en-US" sz="2000">
                <a:solidFill>
                  <a:srgbClr val="676B6F"/>
                </a:solidFill>
                <a:latin typeface="sans-serif"/>
              </a:rPr>
              <a:t> 68%</a:t>
            </a:r>
            <a:endParaRPr lang="en-US" sz="2000">
              <a:solidFill>
                <a:srgbClr val="676B6F"/>
              </a:solidFill>
              <a:latin typeface="sans-serif"/>
            </a:endParaRPr>
          </a:p>
          <a:p>
            <a:pPr algn="l">
              <a:lnSpc>
                <a:spcPct val="170000"/>
              </a:lnSpc>
            </a:pPr>
            <a:endParaRPr sz="2000">
              <a:solidFill>
                <a:srgbClr val="676B6F"/>
              </a:solidFill>
              <a:latin typeface="sans-serif"/>
              <a:ea typeface="sans-serif"/>
            </a:endParaRPr>
          </a:p>
          <a:p>
            <a:pPr algn="l">
              <a:lnSpc>
                <a:spcPct val="170000"/>
              </a:lnSpc>
            </a:pPr>
            <a:r>
              <a:rPr lang="en-US" sz="2000">
                <a:solidFill>
                  <a:srgbClr val="676B6F"/>
                </a:solidFill>
                <a:latin typeface="sans-serif"/>
              </a:rPr>
              <a:t>Interpretation:</a:t>
            </a:r>
            <a:endParaRPr lang="en-US" sz="2000">
              <a:solidFill>
                <a:srgbClr val="676B6F"/>
              </a:solidFill>
              <a:latin typeface="sans-serif"/>
            </a:endParaRPr>
          </a:p>
          <a:p>
            <a:pPr algn="l">
              <a:lnSpc>
                <a:spcPct val="170000"/>
              </a:lnSpc>
            </a:pPr>
            <a:r>
              <a:rPr lang="en-US" sz="2000">
                <a:solidFill>
                  <a:srgbClr val="676B6F"/>
                </a:solidFill>
                <a:latin typeface="sans-serif"/>
              </a:rPr>
              <a:t>The majority of students(68%) know about the comparison of Glycaemic Index between common foods.</a:t>
            </a:r>
            <a:endParaRPr lang="en-US" sz="2000">
              <a:solidFill>
                <a:srgbClr val="676B6F"/>
              </a:solidFill>
              <a:latin typeface="sans-serif"/>
            </a:endParaRPr>
          </a:p>
          <a:p>
            <a:pPr algn="l">
              <a:lnSpc>
                <a:spcPct val="170000"/>
              </a:lnSpc>
            </a:pPr>
            <a:endParaRPr sz="2000">
              <a:solidFill>
                <a:srgbClr val="676B6F"/>
              </a:solidFill>
              <a:latin typeface="sans-serif"/>
              <a:ea typeface="sans-serif"/>
            </a:endParaRPr>
          </a:p>
          <a:p>
            <a:pPr algn="l">
              <a:lnSpc>
                <a:spcPct val="170000"/>
              </a:lnSpc>
            </a:pPr>
            <a:endParaRPr sz="2000">
              <a:solidFill>
                <a:srgbClr val="676B6F"/>
              </a:solidFill>
              <a:latin typeface="sans-serif"/>
              <a:ea typeface="sans-serif"/>
            </a:endParaRPr>
          </a:p>
        </p:txBody>
      </p:sp>
      <p:pic>
        <p:nvPicPr>
          <p:cNvPr id="4" name="Picture 3"/>
          <p:cNvPicPr>
            <a:picLocks noChangeAspect="1"/>
          </p:cNvPicPr>
          <p:nvPr/>
        </p:nvPicPr>
        <p:blipFill>
          <a:blip r:embed="rId1">
            <a:alphaModFix amt="100000"/>
          </a:blip>
          <a:srcRect/>
          <a:stretch>
            <a:fillRect/>
          </a:stretch>
        </p:blipFill>
        <p:spPr>
          <a:xfrm>
            <a:off x="6680200" y="2146300"/>
            <a:ext cx="5194300" cy="3098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635000"/>
            <a:ext cx="10160000" cy="876300"/>
          </a:xfrm>
          <a:prstGeom prst="rect">
            <a:avLst/>
          </a:prstGeom>
        </p:spPr>
        <p:txBody>
          <a:bodyPr rtlCol="0" anchor="t">
            <a:normAutofit/>
          </a:bodyPr>
          <a:lstStyle/>
          <a:p>
            <a:pPr algn="ctr">
              <a:lnSpc>
                <a:spcPct val="140000"/>
              </a:lnSpc>
            </a:pPr>
            <a:r>
              <a:rPr lang="en-US" sz="4200" b="1">
                <a:solidFill>
                  <a:srgbClr val="41464B"/>
                </a:solidFill>
                <a:latin typeface="Microsoft YaHei"/>
              </a:rPr>
              <a:t>Executive Summary</a:t>
            </a:r>
            <a:endParaRPr lang="en-US" sz="1100"/>
          </a:p>
        </p:txBody>
      </p:sp>
      <p:sp>
        <p:nvSpPr>
          <p:cNvPr id="3" name="TextBox 2"/>
          <p:cNvSpPr txBox="1"/>
          <p:nvPr/>
        </p:nvSpPr>
        <p:spPr>
          <a:xfrm>
            <a:off x="1270000" y="2159000"/>
            <a:ext cx="10160000" cy="3746500"/>
          </a:xfrm>
          <a:prstGeom prst="rect">
            <a:avLst/>
          </a:prstGeom>
        </p:spPr>
        <p:txBody>
          <a:bodyPr rtlCol="0" anchor="t">
            <a:normAutofit/>
          </a:bodyPr>
          <a:lstStyle/>
          <a:p>
            <a:pPr algn="l">
              <a:lnSpc>
                <a:spcPct val="170000"/>
              </a:lnSpc>
            </a:pPr>
            <a:r>
              <a:rPr lang="en-US" sz="2100">
                <a:solidFill>
                  <a:srgbClr val="676B6F"/>
                </a:solidFill>
                <a:latin typeface="sans-serif"/>
              </a:rPr>
              <a:t>    The project uses a survey of nutrition knowledge test to evaluate students' level of understanding </a:t>
            </a:r>
            <a:r>
              <a:rPr lang="en-US" sz="2100" b="1">
                <a:solidFill>
                  <a:srgbClr val="676B6F"/>
                </a:solidFill>
                <a:latin typeface="sans-serif"/>
              </a:rPr>
              <a:t>basic nutrition knowledge</a:t>
            </a:r>
            <a:r>
              <a:rPr lang="en-US" sz="2100">
                <a:solidFill>
                  <a:srgbClr val="676B6F"/>
                </a:solidFill>
                <a:latin typeface="sans-serif"/>
              </a:rPr>
              <a:t>. Results come from </a:t>
            </a:r>
            <a:r>
              <a:rPr lang="en-US" sz="2100" b="1">
                <a:solidFill>
                  <a:srgbClr val="676B6F"/>
                </a:solidFill>
                <a:latin typeface="sans-serif"/>
              </a:rPr>
              <a:t>multistage sampling of total 85 students</a:t>
            </a:r>
            <a:r>
              <a:rPr lang="en-US" sz="2100">
                <a:solidFill>
                  <a:srgbClr val="676B6F"/>
                </a:solidFill>
                <a:latin typeface="sans-serif"/>
              </a:rPr>
              <a:t> from three grades. We have found the </a:t>
            </a:r>
            <a:r>
              <a:rPr lang="en-US" sz="2100" b="1">
                <a:solidFill>
                  <a:srgbClr val="676B6F"/>
                </a:solidFill>
                <a:latin typeface="sans-serif"/>
              </a:rPr>
              <a:t>95%</a:t>
            </a:r>
            <a:r>
              <a:rPr lang="en-US" sz="2100">
                <a:solidFill>
                  <a:srgbClr val="676B6F"/>
                </a:solidFill>
                <a:latin typeface="sans-serif"/>
              </a:rPr>
              <a:t> confidence interval of mean nutrition knowledge test score for the population, all students in </a:t>
            </a:r>
            <a:r>
              <a:rPr lang="en-US" sz="2100" b="1">
                <a:solidFill>
                  <a:srgbClr val="676B6F"/>
                </a:solidFill>
                <a:latin typeface="sans-serif"/>
              </a:rPr>
              <a:t>Dalian Mapleleaf High School Girls' Campus</a:t>
            </a:r>
            <a:r>
              <a:rPr lang="en-US" sz="2100">
                <a:solidFill>
                  <a:srgbClr val="676B6F"/>
                </a:solidFill>
                <a:latin typeface="sans-serif"/>
              </a:rPr>
              <a:t>. We have also found the percentage of students in different levels of understanding of nutrition knowledge.</a:t>
            </a:r>
            <a:endParaRPr lang="en-US" sz="1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635000"/>
            <a:ext cx="10160000" cy="876300"/>
          </a:xfrm>
          <a:prstGeom prst="rect">
            <a:avLst/>
          </a:prstGeom>
        </p:spPr>
        <p:txBody>
          <a:bodyPr rtlCol="0" anchor="t">
            <a:normAutofit/>
          </a:bodyPr>
          <a:lstStyle/>
          <a:p>
            <a:pPr algn="ctr">
              <a:lnSpc>
                <a:spcPct val="140000"/>
              </a:lnSpc>
            </a:pPr>
            <a:r>
              <a:rPr lang="en-US" sz="4200" b="1">
                <a:solidFill>
                  <a:srgbClr val="41464B"/>
                </a:solidFill>
                <a:latin typeface="Microsoft YaHei"/>
              </a:rPr>
              <a:t>Question 7</a:t>
            </a:r>
            <a:endParaRPr lang="en-US" sz="1100"/>
          </a:p>
        </p:txBody>
      </p:sp>
      <p:sp>
        <p:nvSpPr>
          <p:cNvPr id="3" name="TextBox 2"/>
          <p:cNvSpPr txBox="1"/>
          <p:nvPr/>
        </p:nvSpPr>
        <p:spPr>
          <a:xfrm>
            <a:off x="825500" y="1676400"/>
            <a:ext cx="5499100" cy="4546600"/>
          </a:xfrm>
          <a:prstGeom prst="rect">
            <a:avLst/>
          </a:prstGeom>
        </p:spPr>
        <p:txBody>
          <a:bodyPr rtlCol="0" anchor="t">
            <a:normAutofit/>
          </a:bodyPr>
          <a:lstStyle/>
          <a:p>
            <a:pPr algn="l">
              <a:lnSpc>
                <a:spcPct val="170000"/>
              </a:lnSpc>
            </a:pPr>
            <a:r>
              <a:rPr lang="en-US" sz="2000" b="1">
                <a:solidFill>
                  <a:srgbClr val="676B6F"/>
                </a:solidFill>
                <a:latin typeface="inherit"/>
              </a:rPr>
              <a:t>If someone has a Body Mass Index (BMI) of 23kg/m^2 , what would their weight status be?</a:t>
            </a:r>
            <a:endParaRPr lang="en-US" sz="1100"/>
          </a:p>
          <a:p>
            <a:pPr algn="l">
              <a:lnSpc>
                <a:spcPct val="170000"/>
              </a:lnSpc>
            </a:pPr>
            <a:endParaRPr sz="2000" b="1">
              <a:solidFill>
                <a:srgbClr val="676B6F"/>
              </a:solidFill>
              <a:latin typeface="inherit"/>
              <a:ea typeface="inherit"/>
            </a:endParaRPr>
          </a:p>
          <a:p>
            <a:pPr algn="l">
              <a:lnSpc>
                <a:spcPct val="170000"/>
              </a:lnSpc>
            </a:pPr>
            <a:r>
              <a:rPr lang="en-US" sz="2000" b="1">
                <a:solidFill>
                  <a:srgbClr val="676B6F"/>
                </a:solidFill>
                <a:latin typeface="inherit"/>
              </a:rPr>
              <a:t>Correct Answer:</a:t>
            </a:r>
            <a:r>
              <a:rPr lang="en-US" sz="2000">
                <a:solidFill>
                  <a:srgbClr val="676B6F"/>
                </a:solidFill>
                <a:latin typeface="inherit"/>
              </a:rPr>
              <a:t> Normal</a:t>
            </a:r>
            <a:endParaRPr lang="en-US" sz="2000">
              <a:solidFill>
                <a:srgbClr val="676B6F"/>
              </a:solidFill>
              <a:latin typeface="inherit"/>
            </a:endParaRPr>
          </a:p>
          <a:p>
            <a:pPr algn="l">
              <a:lnSpc>
                <a:spcPct val="170000"/>
              </a:lnSpc>
            </a:pPr>
            <a:r>
              <a:rPr lang="en-US" sz="2000" b="1">
                <a:solidFill>
                  <a:srgbClr val="676B6F"/>
                </a:solidFill>
                <a:latin typeface="sans-serif"/>
              </a:rPr>
              <a:t>Correct Percentage:</a:t>
            </a:r>
            <a:r>
              <a:rPr lang="en-US" sz="2000">
                <a:solidFill>
                  <a:srgbClr val="676B6F"/>
                </a:solidFill>
                <a:latin typeface="sans-serif"/>
              </a:rPr>
              <a:t> 37%</a:t>
            </a:r>
            <a:endParaRPr lang="en-US" sz="2000">
              <a:solidFill>
                <a:srgbClr val="676B6F"/>
              </a:solidFill>
              <a:latin typeface="sans-serif"/>
            </a:endParaRPr>
          </a:p>
          <a:p>
            <a:pPr algn="l">
              <a:lnSpc>
                <a:spcPct val="170000"/>
              </a:lnSpc>
            </a:pPr>
            <a:endParaRPr sz="2000">
              <a:solidFill>
                <a:srgbClr val="676B6F"/>
              </a:solidFill>
              <a:latin typeface="sans-serif"/>
              <a:ea typeface="sans-serif"/>
            </a:endParaRPr>
          </a:p>
          <a:p>
            <a:pPr algn="l">
              <a:lnSpc>
                <a:spcPct val="170000"/>
              </a:lnSpc>
            </a:pPr>
            <a:r>
              <a:rPr lang="en-US" sz="2000">
                <a:solidFill>
                  <a:srgbClr val="676B6F"/>
                </a:solidFill>
                <a:latin typeface="inherit"/>
              </a:rPr>
              <a:t>Only a small proportion(37%) of students have correct understanding of BMI.</a:t>
            </a:r>
            <a:endParaRPr lang="en-US" sz="2000">
              <a:solidFill>
                <a:srgbClr val="676B6F"/>
              </a:solidFill>
              <a:latin typeface="inherit"/>
            </a:endParaRPr>
          </a:p>
        </p:txBody>
      </p:sp>
      <p:pic>
        <p:nvPicPr>
          <p:cNvPr id="4" name="Picture 3"/>
          <p:cNvPicPr>
            <a:picLocks noChangeAspect="1"/>
          </p:cNvPicPr>
          <p:nvPr/>
        </p:nvPicPr>
        <p:blipFill>
          <a:blip r:embed="rId1">
            <a:alphaModFix amt="100000"/>
          </a:blip>
          <a:srcRect/>
          <a:stretch>
            <a:fillRect/>
          </a:stretch>
        </p:blipFill>
        <p:spPr>
          <a:xfrm>
            <a:off x="6172200" y="1841500"/>
            <a:ext cx="4749800" cy="35179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635000"/>
            <a:ext cx="10160000" cy="889000"/>
          </a:xfrm>
          <a:prstGeom prst="rect">
            <a:avLst/>
          </a:prstGeom>
        </p:spPr>
        <p:txBody>
          <a:bodyPr rtlCol="0" anchor="t">
            <a:normAutofit/>
          </a:bodyPr>
          <a:lstStyle/>
          <a:p>
            <a:pPr algn="ctr">
              <a:lnSpc>
                <a:spcPct val="140000"/>
              </a:lnSpc>
            </a:pPr>
            <a:r>
              <a:rPr lang="en-US" sz="4300" b="1">
                <a:solidFill>
                  <a:srgbClr val="41464B"/>
                </a:solidFill>
                <a:latin typeface="Microsoft YaHei"/>
              </a:rPr>
              <a:t>BMI Table</a:t>
            </a:r>
            <a:endParaRPr lang="en-US" sz="1100"/>
          </a:p>
        </p:txBody>
      </p:sp>
      <p:sp>
        <p:nvSpPr>
          <p:cNvPr id="3" name="TextBox 2"/>
          <p:cNvSpPr txBox="1"/>
          <p:nvPr/>
        </p:nvSpPr>
        <p:spPr>
          <a:xfrm>
            <a:off x="3810000" y="2781300"/>
            <a:ext cx="5651500" cy="2159000"/>
          </a:xfrm>
          <a:prstGeom prst="rect">
            <a:avLst/>
          </a:prstGeom>
        </p:spPr>
        <p:txBody>
          <a:bodyPr rtlCol="0" anchor="t">
            <a:spAutoFit/>
          </a:bodyPr>
          <a:lstStyle/>
          <a:p>
            <a:pPr algn="l">
              <a:lnSpc>
                <a:spcPct val="170000"/>
              </a:lnSpc>
            </a:pPr>
            <a:r>
              <a:rPr lang="en-US" sz="2000">
                <a:solidFill>
                  <a:srgbClr val="7B7F83"/>
                </a:solidFill>
                <a:latin typeface="Microsoft YaHei"/>
              </a:rPr>
              <a:t>Underweight:              &lt;18.5</a:t>
            </a:r>
            <a:endParaRPr lang="en-US" sz="1100"/>
          </a:p>
          <a:p>
            <a:pPr>
              <a:lnSpc>
                <a:spcPct val="170000"/>
              </a:lnSpc>
            </a:pPr>
            <a:r>
              <a:rPr lang="en-US" sz="2000">
                <a:solidFill>
                  <a:srgbClr val="7B7F83"/>
                </a:solidFill>
                <a:latin typeface="&quot;Open Sans&quot;"/>
              </a:rPr>
              <a:t>Normal:                          18.5 to &lt;25</a:t>
            </a:r>
            <a:endParaRPr lang="en-US" sz="2000">
              <a:solidFill>
                <a:srgbClr val="7B7F83"/>
              </a:solidFill>
              <a:latin typeface="&quot;Open Sans&quot;"/>
            </a:endParaRPr>
          </a:p>
          <a:p>
            <a:pPr>
              <a:lnSpc>
                <a:spcPct val="170000"/>
              </a:lnSpc>
            </a:pPr>
            <a:r>
              <a:rPr lang="en-US" sz="2000">
                <a:solidFill>
                  <a:srgbClr val="7B7F83"/>
                </a:solidFill>
                <a:latin typeface="Microsoft YaHei"/>
              </a:rPr>
              <a:t>Overweight:                 25 to &lt;30</a:t>
            </a:r>
            <a:endParaRPr lang="en-US" sz="2000">
              <a:solidFill>
                <a:srgbClr val="7B7F83"/>
              </a:solidFill>
              <a:latin typeface="Microsoft YaHei"/>
            </a:endParaRPr>
          </a:p>
          <a:p>
            <a:pPr>
              <a:lnSpc>
                <a:spcPct val="170000"/>
              </a:lnSpc>
            </a:pPr>
            <a:r>
              <a:rPr lang="en-US" sz="2000">
                <a:solidFill>
                  <a:srgbClr val="7B7F83"/>
                </a:solidFill>
                <a:latin typeface="Microsoft YaHei"/>
              </a:rPr>
              <a:t>Obese:                          &gt;30</a:t>
            </a:r>
            <a:endParaRPr lang="en-US" sz="2000">
              <a:solidFill>
                <a:srgbClr val="7B7F83"/>
              </a:solidFill>
              <a:latin typeface="Microsoft YaHei"/>
            </a:endParaRPr>
          </a:p>
        </p:txBody>
      </p:sp>
      <p:sp>
        <p:nvSpPr>
          <p:cNvPr id="4" name="TextBox 3"/>
          <p:cNvSpPr txBox="1"/>
          <p:nvPr/>
        </p:nvSpPr>
        <p:spPr>
          <a:xfrm>
            <a:off x="0" y="0"/>
            <a:ext cx="0" cy="0"/>
          </a:xfrm>
          <a:prstGeom prst="rect">
            <a:avLst/>
          </a:prstGeom>
        </p:spPr>
        <p:txBody>
          <a:bodyPr rtlCol="0" anchor="t"/>
          <a:lstStyle/>
          <a:p>
            <a:pPr algn="l">
              <a:lnSpc>
                <a:spcPct val="100000"/>
              </a:lnSpc>
            </a:pPr>
            <a:r>
              <a:rPr lang="en-US" sz="2000">
                <a:solidFill>
                  <a:srgbClr val="4DA8EE"/>
                </a:solidFill>
                <a:latin typeface="Microsoft YaHei"/>
              </a:rPr>
              <a:t>BMI Formula: weight (kg) / [height (m)]^2</a:t>
            </a:r>
            <a:endParaRPr lang="en-US" sz="1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635000"/>
            <a:ext cx="10160000" cy="876300"/>
          </a:xfrm>
          <a:prstGeom prst="rect">
            <a:avLst/>
          </a:prstGeom>
        </p:spPr>
        <p:txBody>
          <a:bodyPr rtlCol="0" anchor="t">
            <a:normAutofit/>
          </a:bodyPr>
          <a:lstStyle/>
          <a:p>
            <a:pPr algn="ctr">
              <a:lnSpc>
                <a:spcPct val="140000"/>
              </a:lnSpc>
            </a:pPr>
            <a:r>
              <a:rPr lang="en-US" sz="4200" b="1">
                <a:solidFill>
                  <a:srgbClr val="41464B"/>
                </a:solidFill>
                <a:latin typeface="Microsoft YaHei"/>
              </a:rPr>
              <a:t>Question 8</a:t>
            </a:r>
            <a:endParaRPr lang="en-US" sz="1100"/>
          </a:p>
        </p:txBody>
      </p:sp>
      <p:sp>
        <p:nvSpPr>
          <p:cNvPr id="3" name="TextBox 2"/>
          <p:cNvSpPr txBox="1"/>
          <p:nvPr/>
        </p:nvSpPr>
        <p:spPr>
          <a:xfrm>
            <a:off x="698500" y="1346200"/>
            <a:ext cx="4584700" cy="5105400"/>
          </a:xfrm>
          <a:prstGeom prst="rect">
            <a:avLst/>
          </a:prstGeom>
        </p:spPr>
        <p:txBody>
          <a:bodyPr rtlCol="0" anchor="t">
            <a:normAutofit/>
          </a:bodyPr>
          <a:lstStyle/>
          <a:p>
            <a:pPr algn="l">
              <a:lnSpc>
                <a:spcPct val="170000"/>
              </a:lnSpc>
            </a:pPr>
            <a:r>
              <a:rPr lang="en-US" sz="1500" b="1">
                <a:solidFill>
                  <a:srgbClr val="676B6F"/>
                </a:solidFill>
                <a:latin typeface="sans-serif"/>
              </a:rPr>
              <a:t>Look at the body shape below: Which of these body shapes increases the risk of cardiovascular disease (Cardiovascular disease is a general term that describes a disease of the heart of blood vessels, for example, angina, heart attack, heart failure, congenital heart disease and stroke)?</a:t>
            </a:r>
            <a:endParaRPr lang="en-US" sz="1100"/>
          </a:p>
          <a:p>
            <a:pPr algn="l">
              <a:lnSpc>
                <a:spcPct val="170000"/>
              </a:lnSpc>
            </a:pPr>
            <a:endParaRPr sz="1500" b="1">
              <a:solidFill>
                <a:srgbClr val="676B6F"/>
              </a:solidFill>
              <a:latin typeface="sans-serif"/>
              <a:ea typeface="sans-serif"/>
            </a:endParaRPr>
          </a:p>
          <a:p>
            <a:pPr algn="l">
              <a:lnSpc>
                <a:spcPct val="170000"/>
              </a:lnSpc>
            </a:pPr>
            <a:r>
              <a:rPr lang="en-US" sz="1500" b="1">
                <a:solidFill>
                  <a:srgbClr val="676B6F"/>
                </a:solidFill>
                <a:latin typeface="sans-serif"/>
              </a:rPr>
              <a:t>Correct Answer:</a:t>
            </a:r>
            <a:r>
              <a:rPr lang="en-US" sz="1500">
                <a:solidFill>
                  <a:srgbClr val="676B6F"/>
                </a:solidFill>
                <a:latin typeface="sans-serif"/>
              </a:rPr>
              <a:t> Apple Shape</a:t>
            </a:r>
            <a:endParaRPr lang="en-US" sz="1500">
              <a:solidFill>
                <a:srgbClr val="676B6F"/>
              </a:solidFill>
              <a:latin typeface="sans-serif"/>
            </a:endParaRPr>
          </a:p>
          <a:p>
            <a:pPr algn="l">
              <a:lnSpc>
                <a:spcPct val="170000"/>
              </a:lnSpc>
            </a:pPr>
            <a:r>
              <a:rPr lang="en-US" sz="1500" b="1">
                <a:solidFill>
                  <a:srgbClr val="676B6F"/>
                </a:solidFill>
                <a:latin typeface="sans-serif"/>
              </a:rPr>
              <a:t>Correct Percentage:</a:t>
            </a:r>
            <a:r>
              <a:rPr lang="en-US" sz="1500">
                <a:solidFill>
                  <a:srgbClr val="676B6F"/>
                </a:solidFill>
                <a:latin typeface="sans-serif"/>
              </a:rPr>
              <a:t> 76%</a:t>
            </a:r>
            <a:endParaRPr lang="en-US" sz="1500">
              <a:solidFill>
                <a:srgbClr val="676B6F"/>
              </a:solidFill>
              <a:latin typeface="sans-serif"/>
            </a:endParaRPr>
          </a:p>
          <a:p>
            <a:pPr algn="l">
              <a:lnSpc>
                <a:spcPct val="170000"/>
              </a:lnSpc>
            </a:pPr>
            <a:endParaRPr sz="1500">
              <a:solidFill>
                <a:srgbClr val="676B6F"/>
              </a:solidFill>
              <a:latin typeface="sans-serif"/>
              <a:ea typeface="sans-serif"/>
            </a:endParaRPr>
          </a:p>
          <a:p>
            <a:pPr algn="l">
              <a:lnSpc>
                <a:spcPct val="170000"/>
              </a:lnSpc>
            </a:pPr>
            <a:r>
              <a:rPr lang="en-US" sz="1500">
                <a:solidFill>
                  <a:srgbClr val="676B6F"/>
                </a:solidFill>
                <a:latin typeface="sans-serif"/>
              </a:rPr>
              <a:t>The majority (76%) of students can distinguish the difference on health of two body shape</a:t>
            </a:r>
            <a:endParaRPr lang="en-US" sz="1500">
              <a:solidFill>
                <a:srgbClr val="676B6F"/>
              </a:solidFill>
              <a:latin typeface="sans-serif"/>
            </a:endParaRPr>
          </a:p>
        </p:txBody>
      </p:sp>
      <p:pic>
        <p:nvPicPr>
          <p:cNvPr id="4" name="Picture 3"/>
          <p:cNvPicPr>
            <a:picLocks noChangeAspect="1"/>
          </p:cNvPicPr>
          <p:nvPr/>
        </p:nvPicPr>
        <p:blipFill>
          <a:blip r:embed="rId1">
            <a:alphaModFix amt="100000"/>
          </a:blip>
          <a:srcRect/>
          <a:stretch>
            <a:fillRect/>
          </a:stretch>
        </p:blipFill>
        <p:spPr>
          <a:xfrm>
            <a:off x="7810500" y="1930400"/>
            <a:ext cx="4229100" cy="3365500"/>
          </a:xfrm>
          <a:prstGeom prst="rect">
            <a:avLst/>
          </a:prstGeom>
        </p:spPr>
      </p:pic>
      <p:pic>
        <p:nvPicPr>
          <p:cNvPr id="5" name="Picture 4"/>
          <p:cNvPicPr>
            <a:picLocks noChangeAspect="1"/>
          </p:cNvPicPr>
          <p:nvPr/>
        </p:nvPicPr>
        <p:blipFill>
          <a:blip r:embed="rId2">
            <a:alphaModFix amt="100000"/>
          </a:blip>
          <a:srcRect/>
          <a:stretch>
            <a:fillRect/>
          </a:stretch>
        </p:blipFill>
        <p:spPr>
          <a:xfrm>
            <a:off x="5829300" y="2578100"/>
            <a:ext cx="2057400" cy="25654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635000"/>
            <a:ext cx="10160000" cy="876300"/>
          </a:xfrm>
          <a:prstGeom prst="rect">
            <a:avLst/>
          </a:prstGeom>
        </p:spPr>
        <p:txBody>
          <a:bodyPr rtlCol="0" anchor="t">
            <a:normAutofit/>
          </a:bodyPr>
          <a:lstStyle/>
          <a:p>
            <a:pPr algn="ctr">
              <a:lnSpc>
                <a:spcPct val="140000"/>
              </a:lnSpc>
            </a:pPr>
            <a:r>
              <a:rPr lang="en-US" sz="4200" b="1">
                <a:solidFill>
                  <a:srgbClr val="41464B"/>
                </a:solidFill>
                <a:latin typeface="Microsoft YaHei"/>
              </a:rPr>
              <a:t>Question 9</a:t>
            </a:r>
            <a:endParaRPr lang="en-US" sz="1100"/>
          </a:p>
        </p:txBody>
      </p:sp>
      <p:sp>
        <p:nvSpPr>
          <p:cNvPr id="3" name="TextBox 2"/>
          <p:cNvSpPr txBox="1"/>
          <p:nvPr/>
        </p:nvSpPr>
        <p:spPr>
          <a:xfrm>
            <a:off x="850900" y="2311400"/>
            <a:ext cx="4953000" cy="4102100"/>
          </a:xfrm>
          <a:prstGeom prst="rect">
            <a:avLst/>
          </a:prstGeom>
        </p:spPr>
        <p:txBody>
          <a:bodyPr rtlCol="0" anchor="t">
            <a:normAutofit/>
          </a:bodyPr>
          <a:lstStyle/>
          <a:p>
            <a:pPr algn="l">
              <a:lnSpc>
                <a:spcPct val="170000"/>
              </a:lnSpc>
            </a:pPr>
            <a:r>
              <a:rPr lang="en-US" sz="1800" b="1">
                <a:solidFill>
                  <a:srgbClr val="676B6F"/>
                </a:solidFill>
                <a:latin typeface="sans-serif"/>
              </a:rPr>
              <a:t>Which of these options do experts recommend to prevent heart disease?</a:t>
            </a:r>
            <a:endParaRPr lang="en-US" sz="1100"/>
          </a:p>
          <a:p>
            <a:pPr algn="l">
              <a:lnSpc>
                <a:spcPct val="170000"/>
              </a:lnSpc>
            </a:pPr>
            <a:endParaRPr sz="1800" b="1">
              <a:solidFill>
                <a:srgbClr val="676B6F"/>
              </a:solidFill>
              <a:latin typeface="sans-serif"/>
              <a:ea typeface="sans-serif"/>
            </a:endParaRPr>
          </a:p>
          <a:p>
            <a:pPr algn="l">
              <a:lnSpc>
                <a:spcPct val="170000"/>
              </a:lnSpc>
            </a:pPr>
            <a:r>
              <a:rPr lang="en-US" sz="1800" b="1">
                <a:solidFill>
                  <a:srgbClr val="676B6F"/>
                </a:solidFill>
                <a:latin typeface="sans-serif"/>
              </a:rPr>
              <a:t>Correct Answer: </a:t>
            </a:r>
            <a:r>
              <a:rPr lang="en-US" sz="1800">
                <a:solidFill>
                  <a:srgbClr val="676B6F"/>
                </a:solidFill>
                <a:latin typeface="sans-serif"/>
              </a:rPr>
              <a:t>Eating less trans-fat</a:t>
            </a:r>
            <a:endParaRPr lang="en-US" sz="1800">
              <a:solidFill>
                <a:srgbClr val="676B6F"/>
              </a:solidFill>
              <a:latin typeface="sans-serif"/>
            </a:endParaRPr>
          </a:p>
          <a:p>
            <a:pPr algn="l">
              <a:lnSpc>
                <a:spcPct val="170000"/>
              </a:lnSpc>
            </a:pPr>
            <a:r>
              <a:rPr lang="en-US" sz="1800" b="1">
                <a:solidFill>
                  <a:srgbClr val="676B6F"/>
                </a:solidFill>
                <a:latin typeface="sans-serif"/>
              </a:rPr>
              <a:t>Correct Percentage:</a:t>
            </a:r>
            <a:r>
              <a:rPr lang="en-US" sz="1800">
                <a:solidFill>
                  <a:srgbClr val="676B6F"/>
                </a:solidFill>
                <a:latin typeface="sans-serif"/>
              </a:rPr>
              <a:t> 65%</a:t>
            </a:r>
            <a:endParaRPr lang="en-US" sz="1800">
              <a:solidFill>
                <a:srgbClr val="676B6F"/>
              </a:solidFill>
              <a:latin typeface="sans-serif"/>
            </a:endParaRPr>
          </a:p>
          <a:p>
            <a:pPr algn="l">
              <a:lnSpc>
                <a:spcPct val="170000"/>
              </a:lnSpc>
            </a:pPr>
            <a:endParaRPr sz="1800">
              <a:solidFill>
                <a:srgbClr val="676B6F"/>
              </a:solidFill>
              <a:latin typeface="sans-serif"/>
              <a:ea typeface="sans-serif"/>
            </a:endParaRPr>
          </a:p>
          <a:p>
            <a:pPr algn="l">
              <a:lnSpc>
                <a:spcPct val="170000"/>
              </a:lnSpc>
            </a:pPr>
            <a:r>
              <a:rPr lang="en-US" sz="1800">
                <a:solidFill>
                  <a:srgbClr val="676B6F"/>
                </a:solidFill>
                <a:latin typeface="sans-serif"/>
              </a:rPr>
              <a:t>The majority(65%) of people know the harmful effect of trans-fat on heart.</a:t>
            </a:r>
            <a:endParaRPr lang="en-US" sz="1800">
              <a:solidFill>
                <a:srgbClr val="676B6F"/>
              </a:solidFill>
              <a:latin typeface="sans-serif"/>
            </a:endParaRPr>
          </a:p>
        </p:txBody>
      </p:sp>
      <p:pic>
        <p:nvPicPr>
          <p:cNvPr id="4" name="Picture 3"/>
          <p:cNvPicPr>
            <a:picLocks noChangeAspect="1"/>
          </p:cNvPicPr>
          <p:nvPr/>
        </p:nvPicPr>
        <p:blipFill>
          <a:blip r:embed="rId1">
            <a:alphaModFix amt="100000"/>
          </a:blip>
          <a:srcRect/>
          <a:stretch>
            <a:fillRect/>
          </a:stretch>
        </p:blipFill>
        <p:spPr>
          <a:xfrm>
            <a:off x="10109200" y="6184900"/>
            <a:ext cx="50800" cy="38100"/>
          </a:xfrm>
          <a:prstGeom prst="rect">
            <a:avLst/>
          </a:prstGeom>
        </p:spPr>
      </p:pic>
      <p:pic>
        <p:nvPicPr>
          <p:cNvPr id="5" name="Picture 4"/>
          <p:cNvPicPr>
            <a:picLocks noChangeAspect="1"/>
          </p:cNvPicPr>
          <p:nvPr/>
        </p:nvPicPr>
        <p:blipFill>
          <a:blip r:embed="rId2">
            <a:alphaModFix amt="100000"/>
          </a:blip>
          <a:srcRect/>
          <a:stretch>
            <a:fillRect/>
          </a:stretch>
        </p:blipFill>
        <p:spPr>
          <a:xfrm>
            <a:off x="5626100" y="1828800"/>
            <a:ext cx="6019800" cy="3860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635000"/>
            <a:ext cx="10160000" cy="876300"/>
          </a:xfrm>
          <a:prstGeom prst="rect">
            <a:avLst/>
          </a:prstGeom>
        </p:spPr>
        <p:txBody>
          <a:bodyPr rtlCol="0" anchor="t">
            <a:normAutofit/>
          </a:bodyPr>
          <a:lstStyle/>
          <a:p>
            <a:pPr algn="ctr">
              <a:lnSpc>
                <a:spcPct val="140000"/>
              </a:lnSpc>
            </a:pPr>
            <a:r>
              <a:rPr lang="en-US" sz="4200" b="1">
                <a:solidFill>
                  <a:srgbClr val="41464B"/>
                </a:solidFill>
                <a:latin typeface="Microsoft YaHei"/>
              </a:rPr>
              <a:t>Question 10</a:t>
            </a:r>
            <a:endParaRPr lang="en-US" sz="1100"/>
          </a:p>
        </p:txBody>
      </p:sp>
      <p:sp>
        <p:nvSpPr>
          <p:cNvPr id="3" name="TextBox 2"/>
          <p:cNvSpPr txBox="1"/>
          <p:nvPr/>
        </p:nvSpPr>
        <p:spPr>
          <a:xfrm>
            <a:off x="901700" y="2057400"/>
            <a:ext cx="4953000" cy="4546600"/>
          </a:xfrm>
          <a:prstGeom prst="rect">
            <a:avLst/>
          </a:prstGeom>
        </p:spPr>
        <p:txBody>
          <a:bodyPr rtlCol="0" anchor="t">
            <a:normAutofit/>
          </a:bodyPr>
          <a:lstStyle/>
          <a:p>
            <a:pPr algn="l">
              <a:lnSpc>
                <a:spcPct val="170000"/>
              </a:lnSpc>
            </a:pPr>
            <a:r>
              <a:rPr lang="en-US" sz="1800" b="1">
                <a:solidFill>
                  <a:srgbClr val="676B6F"/>
                </a:solidFill>
                <a:latin typeface="sans-serif"/>
              </a:rPr>
              <a:t>The amount of calcium in a glass of whole milk compared to a glass of skimmed milk is:</a:t>
            </a:r>
            <a:endParaRPr lang="en-US" sz="1100"/>
          </a:p>
          <a:p>
            <a:pPr algn="l">
              <a:lnSpc>
                <a:spcPct val="170000"/>
              </a:lnSpc>
            </a:pPr>
            <a:endParaRPr sz="1800" b="1">
              <a:solidFill>
                <a:srgbClr val="676B6F"/>
              </a:solidFill>
              <a:latin typeface="sans-serif"/>
              <a:ea typeface="sans-serif"/>
            </a:endParaRPr>
          </a:p>
          <a:p>
            <a:pPr algn="l">
              <a:lnSpc>
                <a:spcPct val="170000"/>
              </a:lnSpc>
            </a:pPr>
            <a:r>
              <a:rPr lang="en-US" sz="1800" b="1">
                <a:solidFill>
                  <a:srgbClr val="676B6F"/>
                </a:solidFill>
                <a:latin typeface="sans-serif"/>
              </a:rPr>
              <a:t>Correct Answer:</a:t>
            </a:r>
            <a:r>
              <a:rPr lang="en-US" sz="1800">
                <a:solidFill>
                  <a:srgbClr val="676B6F"/>
                </a:solidFill>
                <a:latin typeface="sans-serif"/>
              </a:rPr>
              <a:t> About the same</a:t>
            </a:r>
            <a:endParaRPr lang="en-US" sz="1800">
              <a:solidFill>
                <a:srgbClr val="676B6F"/>
              </a:solidFill>
              <a:latin typeface="sans-serif"/>
            </a:endParaRPr>
          </a:p>
          <a:p>
            <a:pPr algn="l">
              <a:lnSpc>
                <a:spcPct val="170000"/>
              </a:lnSpc>
            </a:pPr>
            <a:r>
              <a:rPr lang="en-US" sz="1800" b="1">
                <a:solidFill>
                  <a:srgbClr val="676B6F"/>
                </a:solidFill>
                <a:latin typeface="sans-serif"/>
              </a:rPr>
              <a:t>Correct Percentage:</a:t>
            </a:r>
            <a:r>
              <a:rPr lang="en-US" sz="1800">
                <a:solidFill>
                  <a:srgbClr val="676B6F"/>
                </a:solidFill>
                <a:latin typeface="sans-serif"/>
              </a:rPr>
              <a:t> 63%</a:t>
            </a:r>
            <a:endParaRPr lang="en-US" sz="1800">
              <a:solidFill>
                <a:srgbClr val="676B6F"/>
              </a:solidFill>
              <a:latin typeface="sans-serif"/>
            </a:endParaRPr>
          </a:p>
          <a:p>
            <a:pPr algn="l">
              <a:lnSpc>
                <a:spcPct val="170000"/>
              </a:lnSpc>
            </a:pPr>
            <a:endParaRPr sz="1800">
              <a:solidFill>
                <a:srgbClr val="676B6F"/>
              </a:solidFill>
              <a:latin typeface="sans-serif"/>
              <a:ea typeface="sans-serif"/>
            </a:endParaRPr>
          </a:p>
          <a:p>
            <a:pPr algn="l">
              <a:lnSpc>
                <a:spcPct val="170000"/>
              </a:lnSpc>
            </a:pPr>
            <a:r>
              <a:rPr lang="en-US" sz="1800">
                <a:solidFill>
                  <a:srgbClr val="676B6F"/>
                </a:solidFill>
                <a:latin typeface="sans-serif"/>
              </a:rPr>
              <a:t>The majority(63%) of people know that there is actually no difference between calcium in whole and skimmed milk.</a:t>
            </a:r>
            <a:endParaRPr lang="en-US" sz="1800">
              <a:solidFill>
                <a:srgbClr val="676B6F"/>
              </a:solidFill>
              <a:latin typeface="sans-serif"/>
            </a:endParaRPr>
          </a:p>
        </p:txBody>
      </p:sp>
      <p:pic>
        <p:nvPicPr>
          <p:cNvPr id="4" name="Picture 3"/>
          <p:cNvPicPr>
            <a:picLocks noChangeAspect="1"/>
          </p:cNvPicPr>
          <p:nvPr/>
        </p:nvPicPr>
        <p:blipFill>
          <a:blip r:embed="rId1">
            <a:alphaModFix amt="100000"/>
          </a:blip>
          <a:srcRect/>
          <a:stretch>
            <a:fillRect/>
          </a:stretch>
        </p:blipFill>
        <p:spPr>
          <a:xfrm>
            <a:off x="6286500" y="2044700"/>
            <a:ext cx="5219700" cy="36068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635000"/>
            <a:ext cx="10160000" cy="876300"/>
          </a:xfrm>
          <a:prstGeom prst="rect">
            <a:avLst/>
          </a:prstGeom>
        </p:spPr>
        <p:txBody>
          <a:bodyPr rtlCol="0" anchor="t">
            <a:normAutofit/>
          </a:bodyPr>
          <a:lstStyle/>
          <a:p>
            <a:pPr algn="ctr">
              <a:lnSpc>
                <a:spcPct val="140000"/>
              </a:lnSpc>
            </a:pPr>
            <a:r>
              <a:rPr lang="en-US" sz="4200" b="1">
                <a:solidFill>
                  <a:srgbClr val="41464B"/>
                </a:solidFill>
                <a:latin typeface="Microsoft YaHei"/>
              </a:rPr>
              <a:t>Potential Sources of Bias</a:t>
            </a:r>
            <a:endParaRPr lang="en-US" sz="1100"/>
          </a:p>
        </p:txBody>
      </p:sp>
      <p:sp>
        <p:nvSpPr>
          <p:cNvPr id="3" name="TextBox 2"/>
          <p:cNvSpPr txBox="1"/>
          <p:nvPr/>
        </p:nvSpPr>
        <p:spPr>
          <a:xfrm>
            <a:off x="1016000" y="1320800"/>
            <a:ext cx="10160000" cy="5461000"/>
          </a:xfrm>
          <a:prstGeom prst="rect">
            <a:avLst/>
          </a:prstGeom>
        </p:spPr>
        <p:txBody>
          <a:bodyPr rtlCol="0" anchor="t">
            <a:spAutoFit/>
          </a:bodyPr>
          <a:lstStyle/>
          <a:p>
            <a:pPr algn="l">
              <a:lnSpc>
                <a:spcPct val="170000"/>
              </a:lnSpc>
            </a:pPr>
            <a:r>
              <a:rPr lang="en-US" sz="2000">
                <a:solidFill>
                  <a:srgbClr val="676B6F"/>
                </a:solidFill>
                <a:latin typeface="sans-serif"/>
              </a:rPr>
              <a:t>1 </a:t>
            </a:r>
            <a:r>
              <a:rPr lang="en-US" sz="2000" b="1">
                <a:solidFill>
                  <a:srgbClr val="676B6F"/>
                </a:solidFill>
                <a:latin typeface="sans-serif"/>
              </a:rPr>
              <a:t>nonresponse bias: </a:t>
            </a:r>
            <a:endParaRPr lang="en-US" sz="1100"/>
          </a:p>
          <a:p>
            <a:pPr algn="l">
              <a:lnSpc>
                <a:spcPct val="170000"/>
              </a:lnSpc>
            </a:pPr>
            <a:r>
              <a:rPr lang="en-US" sz="2000">
                <a:solidFill>
                  <a:srgbClr val="676B6F"/>
                </a:solidFill>
                <a:latin typeface="sans-serif"/>
              </a:rPr>
              <a:t>63 out of 85(our sample size) responded. The nonresponse rate is 25.9%, which is relatively low.</a:t>
            </a:r>
            <a:endParaRPr lang="en-US" sz="2000">
              <a:solidFill>
                <a:srgbClr val="676B6F"/>
              </a:solidFill>
              <a:latin typeface="sans-serif"/>
            </a:endParaRPr>
          </a:p>
          <a:p>
            <a:pPr algn="l">
              <a:lnSpc>
                <a:spcPct val="170000"/>
              </a:lnSpc>
            </a:pPr>
            <a:endParaRPr sz="2000">
              <a:solidFill>
                <a:srgbClr val="676B6F"/>
              </a:solidFill>
              <a:latin typeface="sans-serif"/>
              <a:ea typeface="sans-serif"/>
            </a:endParaRPr>
          </a:p>
          <a:p>
            <a:pPr algn="l">
              <a:lnSpc>
                <a:spcPct val="170000"/>
              </a:lnSpc>
            </a:pPr>
            <a:endParaRPr sz="2000">
              <a:solidFill>
                <a:srgbClr val="676B6F"/>
              </a:solidFill>
              <a:latin typeface="sans-serif"/>
              <a:ea typeface="sans-serif"/>
            </a:endParaRPr>
          </a:p>
          <a:p>
            <a:pPr algn="l">
              <a:lnSpc>
                <a:spcPct val="170000"/>
              </a:lnSpc>
            </a:pPr>
            <a:endParaRPr sz="2000">
              <a:solidFill>
                <a:srgbClr val="676B6F"/>
              </a:solidFill>
              <a:latin typeface="sans-serif"/>
              <a:ea typeface="sans-serif"/>
            </a:endParaRPr>
          </a:p>
          <a:p>
            <a:pPr algn="l">
              <a:lnSpc>
                <a:spcPct val="170000"/>
              </a:lnSpc>
            </a:pPr>
            <a:r>
              <a:rPr lang="en-US" sz="1700">
                <a:solidFill>
                  <a:srgbClr val="676B6F"/>
                </a:solidFill>
                <a:latin typeface="sans-serif"/>
                <a:ea typeface="sans-serif"/>
              </a:rPr>
              <a:t>（The Practice of Statistics for AP Exam)</a:t>
            </a:r>
            <a:endParaRPr lang="en-US" sz="1700">
              <a:solidFill>
                <a:srgbClr val="676B6F"/>
              </a:solidFill>
              <a:latin typeface="sans-serif"/>
              <a:ea typeface="sans-serif"/>
            </a:endParaRPr>
          </a:p>
          <a:p>
            <a:pPr algn="l">
              <a:lnSpc>
                <a:spcPct val="170000"/>
              </a:lnSpc>
            </a:pPr>
            <a:endParaRPr sz="1700">
              <a:solidFill>
                <a:srgbClr val="676B6F"/>
              </a:solidFill>
              <a:latin typeface="sans-serif"/>
              <a:ea typeface="sans-serif"/>
            </a:endParaRPr>
          </a:p>
          <a:p>
            <a:pPr algn="l">
              <a:lnSpc>
                <a:spcPct val="170000"/>
              </a:lnSpc>
            </a:pPr>
            <a:r>
              <a:rPr lang="en-US" sz="2000">
                <a:solidFill>
                  <a:srgbClr val="676B6F"/>
                </a:solidFill>
                <a:latin typeface="sans-serif"/>
              </a:rPr>
              <a:t>2 </a:t>
            </a:r>
            <a:r>
              <a:rPr lang="en-US" sz="2000" b="1">
                <a:solidFill>
                  <a:srgbClr val="676B6F"/>
                </a:solidFill>
                <a:latin typeface="sans-serif"/>
              </a:rPr>
              <a:t>carelessness when responding:</a:t>
            </a:r>
            <a:endParaRPr lang="en-US" sz="2000" b="1">
              <a:solidFill>
                <a:srgbClr val="676B6F"/>
              </a:solidFill>
              <a:latin typeface="sans-serif"/>
            </a:endParaRPr>
          </a:p>
          <a:p>
            <a:pPr algn="l">
              <a:lnSpc>
                <a:spcPct val="170000"/>
              </a:lnSpc>
            </a:pPr>
            <a:r>
              <a:rPr lang="en-US" sz="2000">
                <a:solidFill>
                  <a:srgbClr val="676B6F"/>
                </a:solidFill>
                <a:latin typeface="sans-serif"/>
              </a:rPr>
              <a:t>eg. 12.9 respondents were reluctant to respond. They might randomly chose answers instead of carefully responding.</a:t>
            </a:r>
            <a:endParaRPr lang="en-US" sz="2000">
              <a:solidFill>
                <a:srgbClr val="676B6F"/>
              </a:solidFill>
              <a:latin typeface="sans-serif"/>
            </a:endParaRPr>
          </a:p>
          <a:p>
            <a:pPr algn="l">
              <a:lnSpc>
                <a:spcPct val="170000"/>
              </a:lnSpc>
            </a:pPr>
            <a:endParaRPr sz="2000">
              <a:solidFill>
                <a:srgbClr val="676B6F"/>
              </a:solidFill>
              <a:latin typeface="sans-serif"/>
              <a:ea typeface="sans-serif"/>
            </a:endParaRPr>
          </a:p>
          <a:p>
            <a:pPr algn="l">
              <a:lnSpc>
                <a:spcPct val="170000"/>
              </a:lnSpc>
            </a:pPr>
            <a:r>
              <a:rPr lang="en-US" sz="2000">
                <a:solidFill>
                  <a:srgbClr val="676B6F"/>
                </a:solidFill>
                <a:latin typeface="sans-serif"/>
              </a:rPr>
              <a:t>3 </a:t>
            </a:r>
            <a:r>
              <a:rPr lang="en-US" sz="2000" b="1">
                <a:solidFill>
                  <a:srgbClr val="676B6F"/>
                </a:solidFill>
                <a:latin typeface="sans-serif"/>
              </a:rPr>
              <a:t>undercoverage bias:</a:t>
            </a:r>
            <a:endParaRPr lang="en-US" sz="2000" b="1">
              <a:solidFill>
                <a:srgbClr val="676B6F"/>
              </a:solidFill>
              <a:latin typeface="sans-serif"/>
            </a:endParaRPr>
          </a:p>
          <a:p>
            <a:pPr algn="l">
              <a:lnSpc>
                <a:spcPct val="170000"/>
              </a:lnSpc>
            </a:pPr>
            <a:r>
              <a:rPr lang="en-US" sz="2000">
                <a:solidFill>
                  <a:srgbClr val="676B6F"/>
                </a:solidFill>
                <a:latin typeface="sans-serif"/>
              </a:rPr>
              <a:t>international students are not included in our sample.</a:t>
            </a:r>
            <a:endParaRPr lang="en-US" sz="2000">
              <a:solidFill>
                <a:srgbClr val="676B6F"/>
              </a:solidFill>
              <a:latin typeface="sans-serif"/>
            </a:endParaRPr>
          </a:p>
        </p:txBody>
      </p:sp>
      <p:pic>
        <p:nvPicPr>
          <p:cNvPr id="4" name="Picture 3"/>
          <p:cNvPicPr>
            <a:picLocks noChangeAspect="1"/>
          </p:cNvPicPr>
          <p:nvPr/>
        </p:nvPicPr>
        <p:blipFill>
          <a:blip r:embed="rId1">
            <a:alphaModFix amt="100000"/>
          </a:blip>
          <a:srcRect/>
          <a:stretch>
            <a:fillRect/>
          </a:stretch>
        </p:blipFill>
        <p:spPr>
          <a:xfrm>
            <a:off x="1270000" y="2667000"/>
            <a:ext cx="8585200" cy="990600"/>
          </a:xfrm>
          <a:prstGeom prst="rect">
            <a:avLst/>
          </a:prstGeom>
          <a:ln w="12700">
            <a:solidFill>
              <a:scrgbClr r="7324" g="38900" b="85093"/>
            </a:solidFill>
            <a:prstDash val="dash"/>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alphaModFix amt="100000"/>
          </a:blip>
          <a:srcRect/>
          <a:stretch>
            <a:fillRect/>
          </a:stretch>
        </p:blipFill>
        <p:spPr>
          <a:xfrm>
            <a:off x="1003300" y="2171700"/>
            <a:ext cx="2540000" cy="2514600"/>
          </a:xfrm>
          <a:prstGeom prst="rect">
            <a:avLst/>
          </a:prstGeom>
        </p:spPr>
      </p:pic>
      <p:sp>
        <p:nvSpPr>
          <p:cNvPr id="3" name="TextBox 2"/>
          <p:cNvSpPr txBox="1"/>
          <p:nvPr/>
        </p:nvSpPr>
        <p:spPr>
          <a:xfrm>
            <a:off x="5549900" y="2552700"/>
            <a:ext cx="5626100" cy="3302000"/>
          </a:xfrm>
          <a:prstGeom prst="rect">
            <a:avLst/>
          </a:prstGeom>
        </p:spPr>
        <p:txBody>
          <a:bodyPr rtlCol="0" anchor="t">
            <a:normAutofit/>
          </a:bodyPr>
          <a:lstStyle/>
          <a:p>
            <a:pPr algn="l">
              <a:lnSpc>
                <a:spcPct val="170000"/>
              </a:lnSpc>
            </a:pPr>
            <a:r>
              <a:rPr lang="en-US" sz="2000">
                <a:solidFill>
                  <a:srgbClr val="676B6F"/>
                </a:solidFill>
                <a:latin typeface="sans-serif"/>
              </a:rPr>
              <a:t>1. Use WeChat program to improve nutrition literacy through health related articles</a:t>
            </a:r>
            <a:endParaRPr lang="en-US" sz="1100"/>
          </a:p>
          <a:p>
            <a:pPr algn="l">
              <a:lnSpc>
                <a:spcPct val="170000"/>
              </a:lnSpc>
            </a:pPr>
            <a:endParaRPr sz="2000">
              <a:solidFill>
                <a:srgbClr val="676B6F"/>
              </a:solidFill>
              <a:latin typeface="sans-serif"/>
              <a:ea typeface="sans-serif"/>
            </a:endParaRPr>
          </a:p>
          <a:p>
            <a:pPr algn="l">
              <a:lnSpc>
                <a:spcPct val="170000"/>
              </a:lnSpc>
            </a:pPr>
            <a:endParaRPr sz="2000">
              <a:solidFill>
                <a:srgbClr val="676B6F"/>
              </a:solidFill>
              <a:latin typeface="sans-serif"/>
              <a:ea typeface="sans-serif"/>
            </a:endParaRPr>
          </a:p>
        </p:txBody>
      </p:sp>
      <p:sp>
        <p:nvSpPr>
          <p:cNvPr id="4" name="TextBox 3"/>
          <p:cNvSpPr txBox="1"/>
          <p:nvPr/>
        </p:nvSpPr>
        <p:spPr>
          <a:xfrm>
            <a:off x="5549900" y="1498600"/>
            <a:ext cx="5626100" cy="901700"/>
          </a:xfrm>
          <a:prstGeom prst="rect">
            <a:avLst/>
          </a:prstGeom>
        </p:spPr>
        <p:txBody>
          <a:bodyPr rtlCol="0" anchor="t">
            <a:normAutofit/>
          </a:bodyPr>
          <a:lstStyle/>
          <a:p>
            <a:pPr algn="l">
              <a:lnSpc>
                <a:spcPct val="140000"/>
              </a:lnSpc>
            </a:pPr>
            <a:r>
              <a:rPr lang="en-US" sz="4300" b="1">
                <a:solidFill>
                  <a:srgbClr val="41464B"/>
                </a:solidFill>
                <a:latin typeface="Microsoft YaHei"/>
              </a:rPr>
              <a:t>Suggested Changes</a:t>
            </a:r>
            <a:endParaRPr lang="en-US" sz="11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alphaModFix amt="100000"/>
          </a:blip>
          <a:srcRect/>
          <a:stretch>
            <a:fillRect/>
          </a:stretch>
        </p:blipFill>
        <p:spPr>
          <a:xfrm>
            <a:off x="1003300" y="2032000"/>
            <a:ext cx="3200400" cy="2311400"/>
          </a:xfrm>
          <a:prstGeom prst="rect">
            <a:avLst/>
          </a:prstGeom>
        </p:spPr>
      </p:pic>
      <p:sp>
        <p:nvSpPr>
          <p:cNvPr id="3" name="TextBox 2"/>
          <p:cNvSpPr txBox="1"/>
          <p:nvPr/>
        </p:nvSpPr>
        <p:spPr>
          <a:xfrm>
            <a:off x="5549900" y="1498600"/>
            <a:ext cx="5626100" cy="901700"/>
          </a:xfrm>
          <a:prstGeom prst="rect">
            <a:avLst/>
          </a:prstGeom>
        </p:spPr>
        <p:txBody>
          <a:bodyPr rtlCol="0" anchor="t">
            <a:normAutofit/>
          </a:bodyPr>
          <a:lstStyle/>
          <a:p>
            <a:pPr algn="l">
              <a:lnSpc>
                <a:spcPct val="140000"/>
              </a:lnSpc>
            </a:pPr>
            <a:r>
              <a:rPr lang="en-US" sz="4300" b="1">
                <a:solidFill>
                  <a:srgbClr val="41464B"/>
                </a:solidFill>
                <a:latin typeface="Microsoft YaHei"/>
              </a:rPr>
              <a:t>Suggested changes</a:t>
            </a:r>
            <a:endParaRPr lang="en-US" sz="1100"/>
          </a:p>
        </p:txBody>
      </p:sp>
      <p:sp>
        <p:nvSpPr>
          <p:cNvPr id="4" name="TextBox 3"/>
          <p:cNvSpPr txBox="1"/>
          <p:nvPr/>
        </p:nvSpPr>
        <p:spPr>
          <a:xfrm>
            <a:off x="5549900" y="2540000"/>
            <a:ext cx="5626100" cy="3302000"/>
          </a:xfrm>
          <a:prstGeom prst="rect">
            <a:avLst/>
          </a:prstGeom>
        </p:spPr>
        <p:txBody>
          <a:bodyPr rtlCol="0" anchor="t">
            <a:normAutofit/>
          </a:bodyPr>
          <a:lstStyle/>
          <a:p>
            <a:pPr algn="l">
              <a:lnSpc>
                <a:spcPct val="170000"/>
              </a:lnSpc>
            </a:pPr>
            <a:r>
              <a:rPr lang="en-US" sz="2000">
                <a:solidFill>
                  <a:srgbClr val="676B6F"/>
                </a:solidFill>
                <a:latin typeface="sans-serif"/>
              </a:rPr>
              <a:t>2 Student union can organize activities that involve learning of nutrition knowledge.</a:t>
            </a:r>
            <a:endParaRPr lang="en-US" sz="1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alphaModFix amt="100000"/>
          </a:blip>
          <a:srcRect/>
          <a:stretch>
            <a:fillRect/>
          </a:stretch>
        </p:blipFill>
        <p:spPr>
          <a:xfrm>
            <a:off x="1181100" y="2159000"/>
            <a:ext cx="2540000" cy="2540000"/>
          </a:xfrm>
          <a:prstGeom prst="rect">
            <a:avLst/>
          </a:prstGeom>
        </p:spPr>
      </p:pic>
      <p:sp>
        <p:nvSpPr>
          <p:cNvPr id="3" name="TextBox 2"/>
          <p:cNvSpPr txBox="1"/>
          <p:nvPr/>
        </p:nvSpPr>
        <p:spPr>
          <a:xfrm>
            <a:off x="5549900" y="1498600"/>
            <a:ext cx="5626100" cy="901700"/>
          </a:xfrm>
          <a:prstGeom prst="rect">
            <a:avLst/>
          </a:prstGeom>
        </p:spPr>
        <p:txBody>
          <a:bodyPr rtlCol="0" anchor="t">
            <a:normAutofit/>
          </a:bodyPr>
          <a:lstStyle/>
          <a:p>
            <a:pPr algn="l">
              <a:lnSpc>
                <a:spcPct val="140000"/>
              </a:lnSpc>
            </a:pPr>
            <a:r>
              <a:rPr lang="en-US" sz="4300" b="1">
                <a:solidFill>
                  <a:srgbClr val="41464B"/>
                </a:solidFill>
                <a:latin typeface="Microsoft YaHei"/>
              </a:rPr>
              <a:t>Suggested Changes</a:t>
            </a:r>
            <a:endParaRPr lang="en-US" sz="1100"/>
          </a:p>
        </p:txBody>
      </p:sp>
      <p:sp>
        <p:nvSpPr>
          <p:cNvPr id="4" name="TextBox 3"/>
          <p:cNvSpPr txBox="1"/>
          <p:nvPr/>
        </p:nvSpPr>
        <p:spPr>
          <a:xfrm>
            <a:off x="5549900" y="2552700"/>
            <a:ext cx="5626100" cy="3302000"/>
          </a:xfrm>
          <a:prstGeom prst="rect">
            <a:avLst/>
          </a:prstGeom>
        </p:spPr>
        <p:txBody>
          <a:bodyPr rtlCol="0" anchor="t">
            <a:normAutofit/>
          </a:bodyPr>
          <a:lstStyle/>
          <a:p>
            <a:pPr algn="l">
              <a:lnSpc>
                <a:spcPct val="170000"/>
              </a:lnSpc>
            </a:pPr>
            <a:r>
              <a:rPr lang="en-US" sz="2000">
                <a:solidFill>
                  <a:srgbClr val="676B6F"/>
                </a:solidFill>
                <a:latin typeface="sans-serif"/>
              </a:rPr>
              <a:t>3. PE class or Planning class can incldue nutrition knowledge to help students form basic understanding of healthy diets.</a:t>
            </a:r>
            <a:endParaRPr lang="en-US" sz="11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635000"/>
            <a:ext cx="10160000" cy="876300"/>
          </a:xfrm>
          <a:prstGeom prst="rect">
            <a:avLst/>
          </a:prstGeom>
        </p:spPr>
        <p:txBody>
          <a:bodyPr rtlCol="0" anchor="t">
            <a:normAutofit/>
          </a:bodyPr>
          <a:lstStyle/>
          <a:p>
            <a:pPr algn="ctr">
              <a:lnSpc>
                <a:spcPct val="140000"/>
              </a:lnSpc>
            </a:pPr>
            <a:r>
              <a:rPr lang="en-US" sz="4200" b="1">
                <a:solidFill>
                  <a:srgbClr val="41464B"/>
                </a:solidFill>
                <a:latin typeface="Microsoft YaHei"/>
              </a:rPr>
              <a:t>Suggestions for future surveys</a:t>
            </a:r>
            <a:endParaRPr lang="en-US" sz="1100"/>
          </a:p>
        </p:txBody>
      </p:sp>
      <p:sp>
        <p:nvSpPr>
          <p:cNvPr id="3" name="TextBox 2"/>
          <p:cNvSpPr txBox="1"/>
          <p:nvPr/>
        </p:nvSpPr>
        <p:spPr>
          <a:xfrm>
            <a:off x="1104900" y="2463800"/>
            <a:ext cx="10160000" cy="2628900"/>
          </a:xfrm>
          <a:prstGeom prst="rect">
            <a:avLst/>
          </a:prstGeom>
        </p:spPr>
        <p:txBody>
          <a:bodyPr rtlCol="0" anchor="t">
            <a:spAutoFit/>
          </a:bodyPr>
          <a:lstStyle/>
          <a:p>
            <a:pPr algn="l">
              <a:lnSpc>
                <a:spcPct val="170000"/>
              </a:lnSpc>
            </a:pPr>
            <a:r>
              <a:rPr lang="en-US" sz="2200">
                <a:solidFill>
                  <a:srgbClr val="676B6F"/>
                </a:solidFill>
                <a:latin typeface="sans-serif"/>
              </a:rPr>
              <a:t>1 Use the same strategy to keep a low nonresponse rate</a:t>
            </a:r>
            <a:endParaRPr lang="en-US" sz="1100"/>
          </a:p>
          <a:p>
            <a:pPr algn="l">
              <a:lnSpc>
                <a:spcPct val="170000"/>
              </a:lnSpc>
            </a:pPr>
            <a:endParaRPr sz="2200">
              <a:solidFill>
                <a:srgbClr val="676B6F"/>
              </a:solidFill>
              <a:latin typeface="sans-serif"/>
              <a:ea typeface="sans-serif"/>
            </a:endParaRPr>
          </a:p>
          <a:p>
            <a:pPr algn="l">
              <a:lnSpc>
                <a:spcPct val="170000"/>
              </a:lnSpc>
            </a:pPr>
            <a:r>
              <a:rPr lang="en-US" sz="2200">
                <a:solidFill>
                  <a:srgbClr val="676B6F"/>
                </a:solidFill>
                <a:latin typeface="sans-serif"/>
              </a:rPr>
              <a:t>2 Reduce undercoverage bias:</a:t>
            </a:r>
            <a:endParaRPr lang="en-US" sz="2200">
              <a:solidFill>
                <a:srgbClr val="676B6F"/>
              </a:solidFill>
              <a:latin typeface="sans-serif"/>
            </a:endParaRPr>
          </a:p>
          <a:p>
            <a:pPr algn="l">
              <a:lnSpc>
                <a:spcPct val="170000"/>
              </a:lnSpc>
            </a:pPr>
            <a:r>
              <a:rPr lang="en-US" sz="2200">
                <a:solidFill>
                  <a:srgbClr val="676B6F"/>
                </a:solidFill>
                <a:latin typeface="sans-serif"/>
              </a:rPr>
              <a:t>Include both Chinese and English versions of surveys so that international students can be included in our sample.</a:t>
            </a:r>
            <a:endParaRPr lang="en-US" sz="2200">
              <a:solidFill>
                <a:srgbClr val="676B6F"/>
              </a:solidFill>
              <a:latin typeface="sans-serif"/>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635000"/>
            <a:ext cx="10160000" cy="876300"/>
          </a:xfrm>
          <a:prstGeom prst="rect">
            <a:avLst/>
          </a:prstGeom>
        </p:spPr>
        <p:txBody>
          <a:bodyPr rtlCol="0" anchor="t">
            <a:normAutofit/>
          </a:bodyPr>
          <a:lstStyle/>
          <a:p>
            <a:pPr algn="ctr">
              <a:lnSpc>
                <a:spcPct val="140000"/>
              </a:lnSpc>
            </a:pPr>
            <a:r>
              <a:rPr lang="en-US" sz="4200" b="1">
                <a:solidFill>
                  <a:srgbClr val="41464B"/>
                </a:solidFill>
                <a:latin typeface="Microsoft YaHei"/>
              </a:rPr>
              <a:t>Summary of Research Questions</a:t>
            </a:r>
            <a:endParaRPr lang="en-US" sz="1100"/>
          </a:p>
        </p:txBody>
      </p:sp>
      <p:sp>
        <p:nvSpPr>
          <p:cNvPr id="3" name="TextBox 2"/>
          <p:cNvSpPr txBox="1"/>
          <p:nvPr/>
        </p:nvSpPr>
        <p:spPr>
          <a:xfrm>
            <a:off x="1016000" y="1892300"/>
            <a:ext cx="10160000" cy="3873500"/>
          </a:xfrm>
          <a:prstGeom prst="rect">
            <a:avLst/>
          </a:prstGeom>
        </p:spPr>
        <p:txBody>
          <a:bodyPr rtlCol="0" anchor="t">
            <a:normAutofit/>
          </a:bodyPr>
          <a:lstStyle/>
          <a:p>
            <a:pPr algn="l">
              <a:lnSpc>
                <a:spcPct val="170000"/>
              </a:lnSpc>
            </a:pPr>
            <a:r>
              <a:rPr lang="en-US" sz="2100">
                <a:solidFill>
                  <a:srgbClr val="676B6F"/>
                </a:solidFill>
                <a:latin typeface="sans-serif"/>
              </a:rPr>
              <a:t>Our nutrition knowledge survey is adapted from </a:t>
            </a:r>
            <a:r>
              <a:rPr lang="en-US" sz="2100" b="1">
                <a:solidFill>
                  <a:srgbClr val="676B6F"/>
                </a:solidFill>
                <a:latin typeface="sans-serif"/>
              </a:rPr>
              <a:t>GENERAL NUTRITION KNOWLEDGE QUESTIONNAIRE</a:t>
            </a:r>
            <a:r>
              <a:rPr lang="en-US" sz="2100">
                <a:solidFill>
                  <a:srgbClr val="676B6F"/>
                </a:solidFill>
                <a:latin typeface="sans-serif"/>
              </a:rPr>
              <a:t> from Behavioral Science and Health Center of University College London.  Our survey questions test students' knowlege on dietary advice considered by experts, nutrients contained in different foods, healthy choices of foods, and how dietary habits are related to diseases. There are in </a:t>
            </a:r>
            <a:r>
              <a:rPr lang="en-US" sz="2100" b="1">
                <a:solidFill>
                  <a:srgbClr val="676B6F"/>
                </a:solidFill>
                <a:latin typeface="sans-serif"/>
              </a:rPr>
              <a:t>total 10 mutiple choices </a:t>
            </a:r>
            <a:r>
              <a:rPr lang="en-US" sz="2100">
                <a:solidFill>
                  <a:srgbClr val="676B6F"/>
                </a:solidFill>
                <a:latin typeface="sans-serif"/>
              </a:rPr>
              <a:t>in our survey. Each question has only one correct answer. Each correct answer is worth 1 point. The full mark is 10.</a:t>
            </a:r>
            <a:endParaRPr lang="en-US" sz="11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1397000"/>
            <a:ext cx="10160000" cy="1600200"/>
          </a:xfrm>
          <a:prstGeom prst="rect">
            <a:avLst/>
          </a:prstGeom>
        </p:spPr>
        <p:txBody>
          <a:bodyPr rtlCol="0" anchor="b">
            <a:normAutofit/>
          </a:bodyPr>
          <a:lstStyle/>
          <a:p>
            <a:pPr algn="ctr">
              <a:lnSpc>
                <a:spcPct val="140000"/>
              </a:lnSpc>
            </a:pPr>
            <a:r>
              <a:rPr lang="en-US" sz="4500" b="1">
                <a:solidFill>
                  <a:srgbClr val="41464B"/>
                </a:solidFill>
                <a:latin typeface="Microsoft YaHei"/>
              </a:rPr>
              <a:t>Thank you!</a:t>
            </a:r>
            <a:endParaRPr lang="en-US" sz="1100"/>
          </a:p>
        </p:txBody>
      </p:sp>
      <p:sp>
        <p:nvSpPr>
          <p:cNvPr id="3" name="TextBox 2"/>
          <p:cNvSpPr txBox="1"/>
          <p:nvPr/>
        </p:nvSpPr>
        <p:spPr>
          <a:xfrm>
            <a:off x="1016000" y="3962400"/>
            <a:ext cx="10160000" cy="1270000"/>
          </a:xfrm>
          <a:prstGeom prst="rect">
            <a:avLst/>
          </a:prstGeom>
        </p:spPr>
        <p:txBody>
          <a:bodyPr rtlCol="0" anchor="t">
            <a:normAutofit/>
          </a:bodyPr>
          <a:lstStyle/>
          <a:p>
            <a:pPr algn="ctr">
              <a:lnSpc>
                <a:spcPct val="140000"/>
              </a:lnSpc>
            </a:pPr>
            <a:r>
              <a:rPr lang="en-US" sz="1800">
                <a:solidFill>
                  <a:srgbClr val="676B6F"/>
                </a:solidFill>
                <a:latin typeface="sans-serif"/>
              </a:rPr>
              <a:t>Katherine Wang, Victoria Ruan, Jane Yang</a:t>
            </a:r>
            <a:endParaRPr lang="en-US" sz="1100"/>
          </a:p>
          <a:p>
            <a:pPr algn="ctr">
              <a:lnSpc>
                <a:spcPct val="140000"/>
              </a:lnSpc>
            </a:pPr>
            <a:r>
              <a:rPr lang="en-US" sz="1800">
                <a:solidFill>
                  <a:srgbClr val="676B6F"/>
                </a:solidFill>
                <a:latin typeface="sans-serif"/>
              </a:rPr>
              <a:t>06/02/2019</a:t>
            </a:r>
            <a:endParaRPr lang="en-US" sz="1800">
              <a:solidFill>
                <a:srgbClr val="676B6F"/>
              </a:solidFill>
              <a:latin typeface="sans-serif"/>
            </a:endParaRPr>
          </a:p>
          <a:p>
            <a:pPr algn="ctr">
              <a:lnSpc>
                <a:spcPct val="140000"/>
              </a:lnSpc>
            </a:pPr>
            <a:r>
              <a:rPr lang="en-US" sz="1800">
                <a:solidFill>
                  <a:srgbClr val="676B6F"/>
                </a:solidFill>
                <a:latin typeface="sans-serif"/>
              </a:rPr>
              <a:t>Mr.Lian-AP Statistics</a:t>
            </a:r>
            <a:endParaRPr lang="en-US" sz="1800">
              <a:solidFill>
                <a:srgbClr val="676B6F"/>
              </a:solidFill>
              <a:latin typeface="sans-serif"/>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alphaModFix amt="89000"/>
          </a:blip>
          <a:srcRect/>
          <a:stretch>
            <a:fillRect/>
          </a:stretch>
        </p:blipFill>
        <p:spPr>
          <a:xfrm>
            <a:off x="-279400" y="2006600"/>
            <a:ext cx="5372100" cy="2984500"/>
          </a:xfrm>
          <a:prstGeom prst="rect">
            <a:avLst/>
          </a:prstGeom>
        </p:spPr>
      </p:pic>
      <p:sp>
        <p:nvSpPr>
          <p:cNvPr id="3" name="TextBox 2"/>
          <p:cNvSpPr txBox="1"/>
          <p:nvPr/>
        </p:nvSpPr>
        <p:spPr>
          <a:xfrm>
            <a:off x="5651500" y="1485900"/>
            <a:ext cx="5003800" cy="749300"/>
          </a:xfrm>
          <a:prstGeom prst="rect">
            <a:avLst/>
          </a:prstGeom>
        </p:spPr>
        <p:txBody>
          <a:bodyPr rtlCol="0" anchor="t">
            <a:normAutofit/>
          </a:bodyPr>
          <a:lstStyle/>
          <a:p>
            <a:pPr algn="l">
              <a:lnSpc>
                <a:spcPct val="140000"/>
              </a:lnSpc>
            </a:pPr>
            <a:r>
              <a:rPr lang="en-US" sz="3200" b="1">
                <a:solidFill>
                  <a:srgbClr val="41464B"/>
                </a:solidFill>
                <a:latin typeface="Microsoft YaHei"/>
              </a:rPr>
              <a:t>Why selected this topic?</a:t>
            </a:r>
            <a:endParaRPr lang="en-US" sz="1100"/>
          </a:p>
        </p:txBody>
      </p:sp>
      <p:sp>
        <p:nvSpPr>
          <p:cNvPr id="4" name="TextBox 3"/>
          <p:cNvSpPr txBox="1"/>
          <p:nvPr/>
        </p:nvSpPr>
        <p:spPr>
          <a:xfrm>
            <a:off x="5397500" y="2235200"/>
            <a:ext cx="6083300" cy="3670300"/>
          </a:xfrm>
          <a:prstGeom prst="rect">
            <a:avLst/>
          </a:prstGeom>
        </p:spPr>
        <p:txBody>
          <a:bodyPr rtlCol="0" anchor="t">
            <a:normAutofit/>
          </a:bodyPr>
          <a:lstStyle/>
          <a:p>
            <a:pPr algn="l">
              <a:lnSpc>
                <a:spcPct val="170000"/>
              </a:lnSpc>
            </a:pPr>
            <a:r>
              <a:rPr lang="en-US" sz="1400">
                <a:solidFill>
                  <a:srgbClr val="676B6F"/>
                </a:solidFill>
                <a:latin typeface="sans-serif"/>
              </a:rPr>
              <a:t>       </a:t>
            </a:r>
            <a:r>
              <a:rPr lang="en-US" sz="2000">
                <a:solidFill>
                  <a:srgbClr val="676B6F"/>
                </a:solidFill>
                <a:latin typeface="sans-serif"/>
              </a:rPr>
              <a:t> The purpose of the nutrition knowledge survey is to examine students' understanding of basic nutrition knowledge. </a:t>
            </a:r>
            <a:endParaRPr lang="en-US" sz="1100"/>
          </a:p>
          <a:p>
            <a:pPr algn="l">
              <a:lnSpc>
                <a:spcPct val="170000"/>
              </a:lnSpc>
            </a:pPr>
            <a:r>
              <a:rPr lang="en-US" sz="2000">
                <a:solidFill>
                  <a:srgbClr val="676B6F"/>
                </a:solidFill>
                <a:latin typeface="sans-serif"/>
              </a:rPr>
              <a:t>        The survey will provide information for the Maple Flavor WeChat app development project, which aims to facilitate communication between students and cafeteria and promote healthy diets in campus.</a:t>
            </a:r>
            <a:endParaRPr lang="en-US" sz="2000">
              <a:solidFill>
                <a:srgbClr val="676B6F"/>
              </a:solidFill>
              <a:latin typeface="sans-serif"/>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alphaModFix amt="100000"/>
          </a:blip>
          <a:srcRect/>
          <a:stretch>
            <a:fillRect/>
          </a:stretch>
        </p:blipFill>
        <p:spPr>
          <a:xfrm>
            <a:off x="2057400" y="3276600"/>
            <a:ext cx="2540000" cy="1841500"/>
          </a:xfrm>
          <a:prstGeom prst="rect">
            <a:avLst/>
          </a:prstGeom>
        </p:spPr>
      </p:pic>
      <p:sp>
        <p:nvSpPr>
          <p:cNvPr id="3" name="TextBox 2"/>
          <p:cNvSpPr txBox="1"/>
          <p:nvPr/>
        </p:nvSpPr>
        <p:spPr>
          <a:xfrm>
            <a:off x="3289300" y="635000"/>
            <a:ext cx="5626100" cy="901700"/>
          </a:xfrm>
          <a:prstGeom prst="rect">
            <a:avLst/>
          </a:prstGeom>
        </p:spPr>
        <p:txBody>
          <a:bodyPr rtlCol="0" anchor="t">
            <a:normAutofit/>
          </a:bodyPr>
          <a:lstStyle/>
          <a:p>
            <a:pPr algn="l">
              <a:lnSpc>
                <a:spcPct val="140000"/>
              </a:lnSpc>
            </a:pPr>
            <a:r>
              <a:rPr lang="en-US" sz="3800" b="1">
                <a:solidFill>
                  <a:srgbClr val="41464B"/>
                </a:solidFill>
                <a:latin typeface="Microsoft YaHei"/>
              </a:rPr>
              <a:t>Demographic Overview</a:t>
            </a:r>
            <a:endParaRPr lang="en-US" sz="1100"/>
          </a:p>
        </p:txBody>
      </p:sp>
      <p:sp>
        <p:nvSpPr>
          <p:cNvPr id="4" name="AutoShape 3"/>
          <p:cNvSpPr/>
          <p:nvPr/>
        </p:nvSpPr>
        <p:spPr>
          <a:xfrm flipV="1">
            <a:off x="4749800" y="4102100"/>
            <a:ext cx="1638300" cy="0"/>
          </a:xfrm>
          <a:prstGeom prst="straightConnector1">
            <a:avLst/>
          </a:prstGeom>
          <a:ln w="25400">
            <a:solidFill>
              <a:scrgbClr r="5206" g="6038" b="6942"/>
            </a:solidFill>
            <a:tailEnd type="triangle" w="lg" len="lg"/>
          </a:ln>
        </p:spPr>
      </p:sp>
      <p:sp>
        <p:nvSpPr>
          <p:cNvPr id="5" name="AutoShape 4"/>
          <p:cNvSpPr/>
          <p:nvPr/>
        </p:nvSpPr>
        <p:spPr>
          <a:xfrm flipV="1">
            <a:off x="4762500" y="3187700"/>
            <a:ext cx="1371600" cy="901700"/>
          </a:xfrm>
          <a:prstGeom prst="straightConnector1">
            <a:avLst/>
          </a:prstGeom>
          <a:ln w="25400">
            <a:solidFill>
              <a:scrgbClr r="5206" g="6038" b="6942"/>
            </a:solidFill>
            <a:tailEnd type="triangle" w="lg" len="lg"/>
          </a:ln>
        </p:spPr>
      </p:sp>
      <p:sp>
        <p:nvSpPr>
          <p:cNvPr id="6" name="AutoShape 5"/>
          <p:cNvSpPr/>
          <p:nvPr/>
        </p:nvSpPr>
        <p:spPr>
          <a:xfrm>
            <a:off x="4775200" y="4089400"/>
            <a:ext cx="1346200" cy="901700"/>
          </a:xfrm>
          <a:prstGeom prst="straightConnector1">
            <a:avLst/>
          </a:prstGeom>
          <a:ln w="25400">
            <a:solidFill>
              <a:scrgbClr r="5206" g="6038" b="6942"/>
            </a:solidFill>
            <a:tailEnd type="triangle" w="lg" len="lg"/>
          </a:ln>
        </p:spPr>
      </p:sp>
      <p:sp>
        <p:nvSpPr>
          <p:cNvPr id="7" name="TextBox 6"/>
          <p:cNvSpPr txBox="1"/>
          <p:nvPr/>
        </p:nvSpPr>
        <p:spPr>
          <a:xfrm>
            <a:off x="4775200" y="2971800"/>
            <a:ext cx="1524000" cy="660400"/>
          </a:xfrm>
          <a:prstGeom prst="rect">
            <a:avLst/>
          </a:prstGeom>
        </p:spPr>
        <p:txBody>
          <a:bodyPr rtlCol="0" anchor="t">
            <a:spAutoFit/>
          </a:bodyPr>
          <a:lstStyle/>
          <a:p>
            <a:pPr algn="l">
              <a:lnSpc>
                <a:spcPct val="170000"/>
              </a:lnSpc>
            </a:pPr>
            <a:r>
              <a:rPr lang="en-US" sz="1800">
                <a:solidFill>
                  <a:srgbClr val="676B6F"/>
                </a:solidFill>
                <a:latin typeface="Microsoft YaHei"/>
              </a:rPr>
              <a:t>stratum 1</a:t>
            </a:r>
            <a:endParaRPr lang="en-US" sz="1100"/>
          </a:p>
        </p:txBody>
      </p:sp>
      <p:sp>
        <p:nvSpPr>
          <p:cNvPr id="8" name="TextBox 7"/>
          <p:cNvSpPr txBox="1"/>
          <p:nvPr/>
        </p:nvSpPr>
        <p:spPr>
          <a:xfrm>
            <a:off x="4699000" y="4559300"/>
            <a:ext cx="1574800" cy="660400"/>
          </a:xfrm>
          <a:prstGeom prst="rect">
            <a:avLst/>
          </a:prstGeom>
        </p:spPr>
        <p:txBody>
          <a:bodyPr rtlCol="0" anchor="t">
            <a:spAutoFit/>
          </a:bodyPr>
          <a:lstStyle/>
          <a:p>
            <a:pPr algn="l">
              <a:lnSpc>
                <a:spcPct val="170000"/>
              </a:lnSpc>
            </a:pPr>
            <a:r>
              <a:rPr lang="en-US" sz="1800">
                <a:solidFill>
                  <a:srgbClr val="676B6F"/>
                </a:solidFill>
                <a:latin typeface="Microsoft YaHei"/>
              </a:rPr>
              <a:t>stratum 3</a:t>
            </a:r>
            <a:endParaRPr lang="en-US" sz="1100"/>
          </a:p>
        </p:txBody>
      </p:sp>
      <p:sp>
        <p:nvSpPr>
          <p:cNvPr id="9" name="TextBox 8"/>
          <p:cNvSpPr txBox="1"/>
          <p:nvPr/>
        </p:nvSpPr>
        <p:spPr>
          <a:xfrm>
            <a:off x="4889500" y="3644900"/>
            <a:ext cx="1498600" cy="660400"/>
          </a:xfrm>
          <a:prstGeom prst="rect">
            <a:avLst/>
          </a:prstGeom>
        </p:spPr>
        <p:txBody>
          <a:bodyPr rtlCol="0" anchor="t">
            <a:spAutoFit/>
          </a:bodyPr>
          <a:lstStyle/>
          <a:p>
            <a:pPr algn="l">
              <a:lnSpc>
                <a:spcPct val="170000"/>
              </a:lnSpc>
            </a:pPr>
            <a:r>
              <a:rPr lang="en-US" sz="1800">
                <a:solidFill>
                  <a:srgbClr val="676B6F"/>
                </a:solidFill>
                <a:latin typeface="Microsoft YaHei"/>
              </a:rPr>
              <a:t>stratum 2</a:t>
            </a:r>
            <a:endParaRPr lang="en-US" sz="1100"/>
          </a:p>
        </p:txBody>
      </p:sp>
      <p:sp>
        <p:nvSpPr>
          <p:cNvPr id="10" name="TextBox 9"/>
          <p:cNvSpPr txBox="1"/>
          <p:nvPr/>
        </p:nvSpPr>
        <p:spPr>
          <a:xfrm>
            <a:off x="6248400" y="2971800"/>
            <a:ext cx="2108200" cy="660400"/>
          </a:xfrm>
          <a:prstGeom prst="rect">
            <a:avLst/>
          </a:prstGeom>
        </p:spPr>
        <p:txBody>
          <a:bodyPr rtlCol="0" anchor="t">
            <a:spAutoFit/>
          </a:bodyPr>
          <a:lstStyle/>
          <a:p>
            <a:pPr algn="l">
              <a:lnSpc>
                <a:spcPct val="170000"/>
              </a:lnSpc>
            </a:pPr>
            <a:r>
              <a:rPr lang="en-US" sz="1800">
                <a:solidFill>
                  <a:srgbClr val="676B6F"/>
                </a:solidFill>
                <a:latin typeface="Microsoft YaHei"/>
              </a:rPr>
              <a:t>Grade 10</a:t>
            </a:r>
            <a:endParaRPr lang="en-US" sz="1100"/>
          </a:p>
        </p:txBody>
      </p:sp>
      <p:sp>
        <p:nvSpPr>
          <p:cNvPr id="11" name="TextBox 10"/>
          <p:cNvSpPr txBox="1"/>
          <p:nvPr/>
        </p:nvSpPr>
        <p:spPr>
          <a:xfrm>
            <a:off x="6261100" y="3771900"/>
            <a:ext cx="1397000" cy="660400"/>
          </a:xfrm>
          <a:prstGeom prst="rect">
            <a:avLst/>
          </a:prstGeom>
        </p:spPr>
        <p:txBody>
          <a:bodyPr rtlCol="0" anchor="t">
            <a:spAutoFit/>
          </a:bodyPr>
          <a:lstStyle/>
          <a:p>
            <a:pPr algn="l">
              <a:lnSpc>
                <a:spcPct val="170000"/>
              </a:lnSpc>
            </a:pPr>
            <a:r>
              <a:rPr lang="en-US" sz="1800">
                <a:solidFill>
                  <a:srgbClr val="676B6F"/>
                </a:solidFill>
                <a:latin typeface="Microsoft YaHei"/>
              </a:rPr>
              <a:t>Grade 11</a:t>
            </a:r>
            <a:endParaRPr lang="en-US" sz="1100"/>
          </a:p>
        </p:txBody>
      </p:sp>
      <p:sp>
        <p:nvSpPr>
          <p:cNvPr id="12" name="TextBox 11"/>
          <p:cNvSpPr txBox="1"/>
          <p:nvPr/>
        </p:nvSpPr>
        <p:spPr>
          <a:xfrm>
            <a:off x="6273800" y="4660900"/>
            <a:ext cx="3263900" cy="1054100"/>
          </a:xfrm>
          <a:prstGeom prst="rect">
            <a:avLst/>
          </a:prstGeom>
        </p:spPr>
        <p:txBody>
          <a:bodyPr rtlCol="0" anchor="t">
            <a:spAutoFit/>
          </a:bodyPr>
          <a:lstStyle/>
          <a:p>
            <a:pPr algn="l">
              <a:lnSpc>
                <a:spcPct val="170000"/>
              </a:lnSpc>
            </a:pPr>
            <a:r>
              <a:rPr lang="en-US" sz="1800">
                <a:solidFill>
                  <a:srgbClr val="676B6F"/>
                </a:solidFill>
                <a:latin typeface="Microsoft YaHei"/>
              </a:rPr>
              <a:t>Grade 12</a:t>
            </a:r>
            <a:endParaRPr lang="en-US" sz="1100"/>
          </a:p>
          <a:p>
            <a:pPr>
              <a:lnSpc>
                <a:spcPct val="170000"/>
              </a:lnSpc>
            </a:pPr>
            <a:r>
              <a:rPr lang="en-US" sz="1800">
                <a:solidFill>
                  <a:srgbClr val="676B6F"/>
                </a:solidFill>
                <a:latin typeface="Microsoft YaHei"/>
              </a:rPr>
              <a:t>(except international class)</a:t>
            </a:r>
            <a:endParaRPr lang="en-US" sz="1800">
              <a:solidFill>
                <a:srgbClr val="676B6F"/>
              </a:solidFill>
              <a:latin typeface="Microsoft YaHei"/>
            </a:endParaRPr>
          </a:p>
        </p:txBody>
      </p:sp>
      <p:sp>
        <p:nvSpPr>
          <p:cNvPr id="13" name="AutoShape 12"/>
          <p:cNvSpPr/>
          <p:nvPr/>
        </p:nvSpPr>
        <p:spPr>
          <a:xfrm flipV="1">
            <a:off x="7493000" y="3302000"/>
            <a:ext cx="787400" cy="0"/>
          </a:xfrm>
          <a:prstGeom prst="straightConnector1">
            <a:avLst/>
          </a:prstGeom>
          <a:ln w="25400">
            <a:solidFill>
              <a:scrgbClr r="5206" g="6038" b="6942"/>
            </a:solidFill>
            <a:tailEnd type="triangle" w="lg" len="lg"/>
          </a:ln>
        </p:spPr>
      </p:sp>
      <p:sp>
        <p:nvSpPr>
          <p:cNvPr id="14" name="AutoShape 13"/>
          <p:cNvSpPr/>
          <p:nvPr/>
        </p:nvSpPr>
        <p:spPr>
          <a:xfrm flipV="1">
            <a:off x="7416800" y="4102100"/>
            <a:ext cx="863600" cy="12700"/>
          </a:xfrm>
          <a:prstGeom prst="straightConnector1">
            <a:avLst/>
          </a:prstGeom>
          <a:ln w="25400">
            <a:solidFill>
              <a:scrgbClr r="5206" g="6038" b="6942"/>
            </a:solidFill>
            <a:tailEnd type="triangle" w="lg" len="lg"/>
          </a:ln>
        </p:spPr>
      </p:sp>
      <p:sp>
        <p:nvSpPr>
          <p:cNvPr id="15" name="AutoShape 14"/>
          <p:cNvSpPr/>
          <p:nvPr/>
        </p:nvSpPr>
        <p:spPr>
          <a:xfrm flipV="1">
            <a:off x="7416800" y="4991100"/>
            <a:ext cx="863600" cy="0"/>
          </a:xfrm>
          <a:prstGeom prst="straightConnector1">
            <a:avLst/>
          </a:prstGeom>
          <a:ln w="25400">
            <a:solidFill>
              <a:scrgbClr r="5206" g="6038" b="6942"/>
            </a:solidFill>
            <a:tailEnd type="triangle" w="lg" len="lg"/>
          </a:ln>
        </p:spPr>
      </p:sp>
      <p:sp>
        <p:nvSpPr>
          <p:cNvPr id="16" name="TextBox 15"/>
          <p:cNvSpPr txBox="1"/>
          <p:nvPr/>
        </p:nvSpPr>
        <p:spPr>
          <a:xfrm>
            <a:off x="7175500" y="2755900"/>
            <a:ext cx="1346200" cy="660400"/>
          </a:xfrm>
          <a:prstGeom prst="rect">
            <a:avLst/>
          </a:prstGeom>
        </p:spPr>
        <p:txBody>
          <a:bodyPr rtlCol="0" anchor="t">
            <a:spAutoFit/>
          </a:bodyPr>
          <a:lstStyle/>
          <a:p>
            <a:pPr algn="l">
              <a:lnSpc>
                <a:spcPct val="170000"/>
              </a:lnSpc>
            </a:pPr>
            <a:r>
              <a:rPr lang="en-US" sz="1800">
                <a:solidFill>
                  <a:srgbClr val="676B6F"/>
                </a:solidFill>
                <a:latin typeface="Microsoft YaHei"/>
              </a:rPr>
              <a:t>cluster 1</a:t>
            </a:r>
            <a:endParaRPr lang="en-US" sz="1100"/>
          </a:p>
        </p:txBody>
      </p:sp>
      <p:sp>
        <p:nvSpPr>
          <p:cNvPr id="17" name="TextBox 16"/>
          <p:cNvSpPr txBox="1"/>
          <p:nvPr/>
        </p:nvSpPr>
        <p:spPr>
          <a:xfrm>
            <a:off x="7162800" y="3556000"/>
            <a:ext cx="1333500" cy="660400"/>
          </a:xfrm>
          <a:prstGeom prst="rect">
            <a:avLst/>
          </a:prstGeom>
        </p:spPr>
        <p:txBody>
          <a:bodyPr rtlCol="0" anchor="t">
            <a:spAutoFit/>
          </a:bodyPr>
          <a:lstStyle/>
          <a:p>
            <a:pPr algn="l">
              <a:lnSpc>
                <a:spcPct val="170000"/>
              </a:lnSpc>
            </a:pPr>
            <a:r>
              <a:rPr lang="en-US" sz="1800">
                <a:solidFill>
                  <a:srgbClr val="676B6F"/>
                </a:solidFill>
                <a:latin typeface="Microsoft YaHei"/>
              </a:rPr>
              <a:t>cluster 2</a:t>
            </a:r>
            <a:endParaRPr lang="en-US" sz="1100"/>
          </a:p>
        </p:txBody>
      </p:sp>
      <p:sp>
        <p:nvSpPr>
          <p:cNvPr id="18" name="TextBox 17"/>
          <p:cNvSpPr txBox="1"/>
          <p:nvPr/>
        </p:nvSpPr>
        <p:spPr>
          <a:xfrm>
            <a:off x="7226300" y="4445000"/>
            <a:ext cx="1409700" cy="660400"/>
          </a:xfrm>
          <a:prstGeom prst="rect">
            <a:avLst/>
          </a:prstGeom>
        </p:spPr>
        <p:txBody>
          <a:bodyPr rtlCol="0" anchor="t">
            <a:spAutoFit/>
          </a:bodyPr>
          <a:lstStyle/>
          <a:p>
            <a:pPr algn="l">
              <a:lnSpc>
                <a:spcPct val="170000"/>
              </a:lnSpc>
            </a:pPr>
            <a:r>
              <a:rPr lang="en-US" sz="1800">
                <a:solidFill>
                  <a:srgbClr val="676B6F"/>
                </a:solidFill>
                <a:latin typeface="Microsoft YaHei"/>
              </a:rPr>
              <a:t>cluster 3</a:t>
            </a:r>
            <a:endParaRPr lang="en-US" sz="1100"/>
          </a:p>
        </p:txBody>
      </p:sp>
      <p:sp>
        <p:nvSpPr>
          <p:cNvPr id="19" name="TextBox 18"/>
          <p:cNvSpPr txBox="1"/>
          <p:nvPr/>
        </p:nvSpPr>
        <p:spPr>
          <a:xfrm>
            <a:off x="8496300" y="2971800"/>
            <a:ext cx="1663700" cy="660400"/>
          </a:xfrm>
          <a:prstGeom prst="rect">
            <a:avLst/>
          </a:prstGeom>
        </p:spPr>
        <p:txBody>
          <a:bodyPr rtlCol="0" anchor="t">
            <a:spAutoFit/>
          </a:bodyPr>
          <a:lstStyle/>
          <a:p>
            <a:pPr algn="l">
              <a:lnSpc>
                <a:spcPct val="170000"/>
              </a:lnSpc>
            </a:pPr>
            <a:r>
              <a:rPr lang="en-US" sz="1800">
                <a:solidFill>
                  <a:srgbClr val="676B6F"/>
                </a:solidFill>
                <a:latin typeface="Microsoft YaHei"/>
              </a:rPr>
              <a:t>10.4</a:t>
            </a:r>
            <a:endParaRPr lang="en-US" sz="1100"/>
          </a:p>
        </p:txBody>
      </p:sp>
      <p:sp>
        <p:nvSpPr>
          <p:cNvPr id="20" name="TextBox 19"/>
          <p:cNvSpPr txBox="1"/>
          <p:nvPr/>
        </p:nvSpPr>
        <p:spPr>
          <a:xfrm>
            <a:off x="8496300" y="3771900"/>
            <a:ext cx="1041400" cy="660400"/>
          </a:xfrm>
          <a:prstGeom prst="rect">
            <a:avLst/>
          </a:prstGeom>
        </p:spPr>
        <p:txBody>
          <a:bodyPr rtlCol="0" anchor="t">
            <a:spAutoFit/>
          </a:bodyPr>
          <a:lstStyle/>
          <a:p>
            <a:pPr algn="l">
              <a:lnSpc>
                <a:spcPct val="170000"/>
              </a:lnSpc>
            </a:pPr>
            <a:r>
              <a:rPr lang="en-US" sz="1800">
                <a:solidFill>
                  <a:srgbClr val="676B6F"/>
                </a:solidFill>
                <a:latin typeface="Microsoft YaHei"/>
              </a:rPr>
              <a:t>11.2</a:t>
            </a:r>
            <a:endParaRPr lang="en-US" sz="1100"/>
          </a:p>
        </p:txBody>
      </p:sp>
      <p:sp>
        <p:nvSpPr>
          <p:cNvPr id="21" name="TextBox 20"/>
          <p:cNvSpPr txBox="1"/>
          <p:nvPr/>
        </p:nvSpPr>
        <p:spPr>
          <a:xfrm>
            <a:off x="8496300" y="4660900"/>
            <a:ext cx="901700" cy="660400"/>
          </a:xfrm>
          <a:prstGeom prst="rect">
            <a:avLst/>
          </a:prstGeom>
        </p:spPr>
        <p:txBody>
          <a:bodyPr rtlCol="0" anchor="t">
            <a:spAutoFit/>
          </a:bodyPr>
          <a:lstStyle/>
          <a:p>
            <a:pPr algn="l">
              <a:lnSpc>
                <a:spcPct val="170000"/>
              </a:lnSpc>
            </a:pPr>
            <a:r>
              <a:rPr lang="en-US" sz="1800">
                <a:solidFill>
                  <a:srgbClr val="676B6F"/>
                </a:solidFill>
                <a:latin typeface="Microsoft YaHei"/>
              </a:rPr>
              <a:t>12.9</a:t>
            </a:r>
            <a:endParaRPr lang="en-US" sz="1100"/>
          </a:p>
        </p:txBody>
      </p:sp>
      <p:sp>
        <p:nvSpPr>
          <p:cNvPr id="22" name="TextBox 21"/>
          <p:cNvSpPr txBox="1"/>
          <p:nvPr/>
        </p:nvSpPr>
        <p:spPr>
          <a:xfrm>
            <a:off x="1879600" y="1536700"/>
            <a:ext cx="9639300" cy="1054100"/>
          </a:xfrm>
          <a:prstGeom prst="rect">
            <a:avLst/>
          </a:prstGeom>
        </p:spPr>
        <p:txBody>
          <a:bodyPr rtlCol="0" anchor="t">
            <a:spAutoFit/>
          </a:bodyPr>
          <a:lstStyle/>
          <a:p>
            <a:pPr algn="l">
              <a:lnSpc>
                <a:spcPct val="170000"/>
              </a:lnSpc>
            </a:pPr>
            <a:r>
              <a:rPr lang="en-US" sz="1800">
                <a:solidFill>
                  <a:srgbClr val="676B6F"/>
                </a:solidFill>
                <a:latin typeface="Microsoft YaHei"/>
              </a:rPr>
              <a:t>population: all students from Dalian Mapleleaf High School Girls' Campus</a:t>
            </a:r>
            <a:endParaRPr lang="en-US" sz="1100"/>
          </a:p>
          <a:p>
            <a:pPr>
              <a:lnSpc>
                <a:spcPct val="170000"/>
              </a:lnSpc>
            </a:pPr>
            <a:r>
              <a:rPr lang="en-US" sz="1800">
                <a:solidFill>
                  <a:srgbClr val="676B6F"/>
                </a:solidFill>
                <a:latin typeface="Microsoft YaHei"/>
              </a:rPr>
              <a:t>sample: 10.4(30 gilrs), 11.2(30 girls), 12.9(25 girls)</a:t>
            </a:r>
            <a:endParaRPr lang="en-US" sz="1800">
              <a:solidFill>
                <a:srgbClr val="676B6F"/>
              </a:solidFill>
              <a:latin typeface="Microsoft YaHe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5549900" y="1498600"/>
            <a:ext cx="5626100" cy="901700"/>
          </a:xfrm>
          <a:prstGeom prst="rect">
            <a:avLst/>
          </a:prstGeom>
        </p:spPr>
        <p:txBody>
          <a:bodyPr rtlCol="0" anchor="t">
            <a:normAutofit/>
          </a:bodyPr>
          <a:lstStyle/>
          <a:p>
            <a:pPr algn="l">
              <a:lnSpc>
                <a:spcPct val="140000"/>
              </a:lnSpc>
            </a:pPr>
            <a:endParaRPr lang="en-US" sz="4500" b="1">
              <a:solidFill>
                <a:srgbClr val="41464B"/>
              </a:solidFill>
              <a:latin typeface="Microsoft YaHei"/>
              <a:ea typeface="Microsoft YaHei"/>
            </a:endParaRPr>
          </a:p>
        </p:txBody>
      </p:sp>
      <p:sp>
        <p:nvSpPr>
          <p:cNvPr id="3" name="TextBox 2"/>
          <p:cNvSpPr txBox="1"/>
          <p:nvPr/>
        </p:nvSpPr>
        <p:spPr>
          <a:xfrm>
            <a:off x="5549900" y="2552700"/>
            <a:ext cx="5626100" cy="3302000"/>
          </a:xfrm>
          <a:prstGeom prst="rect">
            <a:avLst/>
          </a:prstGeom>
        </p:spPr>
        <p:txBody>
          <a:bodyPr rtlCol="0" anchor="t">
            <a:normAutofit/>
          </a:bodyPr>
          <a:lstStyle/>
          <a:p>
            <a:pPr algn="l">
              <a:lnSpc>
                <a:spcPct val="170000"/>
              </a:lnSpc>
            </a:pPr>
            <a:endParaRPr lang="en-US" sz="1800">
              <a:solidFill>
                <a:srgbClr val="676B6F"/>
              </a:solidFill>
              <a:latin typeface="sans-serif"/>
              <a:ea typeface="sans-serif"/>
            </a:endParaRPr>
          </a:p>
        </p:txBody>
      </p:sp>
      <p:pic>
        <p:nvPicPr>
          <p:cNvPr id="4" name="Picture 3"/>
          <p:cNvPicPr>
            <a:picLocks noChangeAspect="1"/>
          </p:cNvPicPr>
          <p:nvPr/>
        </p:nvPicPr>
        <p:blipFill>
          <a:blip r:embed="rId1">
            <a:alphaModFix amt="100000"/>
          </a:blip>
          <a:srcRect/>
          <a:stretch>
            <a:fillRect/>
          </a:stretch>
        </p:blipFill>
        <p:spPr>
          <a:xfrm>
            <a:off x="1422400" y="1181100"/>
            <a:ext cx="9652000" cy="4495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635000"/>
            <a:ext cx="10160000" cy="876300"/>
          </a:xfrm>
          <a:prstGeom prst="rect">
            <a:avLst/>
          </a:prstGeom>
        </p:spPr>
        <p:txBody>
          <a:bodyPr rtlCol="0" anchor="t">
            <a:normAutofit/>
          </a:bodyPr>
          <a:lstStyle/>
          <a:p>
            <a:pPr algn="ctr">
              <a:lnSpc>
                <a:spcPct val="140000"/>
              </a:lnSpc>
            </a:pPr>
            <a:r>
              <a:rPr lang="en-US" sz="2000" b="1">
                <a:solidFill>
                  <a:srgbClr val="41464B"/>
                </a:solidFill>
                <a:latin typeface="Microsoft YaHei"/>
              </a:rPr>
              <a:t>Grade 10 Response Stats Summary</a:t>
            </a:r>
            <a:endParaRPr lang="en-US" sz="1100"/>
          </a:p>
        </p:txBody>
      </p:sp>
      <p:sp>
        <p:nvSpPr>
          <p:cNvPr id="3" name="TextBox 2"/>
          <p:cNvSpPr txBox="1"/>
          <p:nvPr/>
        </p:nvSpPr>
        <p:spPr>
          <a:xfrm>
            <a:off x="838200" y="2019300"/>
            <a:ext cx="5283200" cy="3708400"/>
          </a:xfrm>
          <a:prstGeom prst="rect">
            <a:avLst/>
          </a:prstGeom>
        </p:spPr>
        <p:txBody>
          <a:bodyPr rtlCol="0" anchor="t">
            <a:spAutoFit/>
          </a:bodyPr>
          <a:lstStyle/>
          <a:p>
            <a:pPr algn="l">
              <a:lnSpc>
                <a:spcPct val="170000"/>
              </a:lnSpc>
            </a:pPr>
            <a:r>
              <a:rPr lang="en-US" sz="2000">
                <a:solidFill>
                  <a:srgbClr val="676B6F"/>
                </a:solidFill>
                <a:latin typeface="inherit"/>
              </a:rPr>
              <a:t>- </a:t>
            </a:r>
            <a:r>
              <a:rPr lang="en-US" sz="2000" b="1">
                <a:solidFill>
                  <a:srgbClr val="676B6F"/>
                </a:solidFill>
                <a:latin typeface="inherit"/>
              </a:rPr>
              <a:t>shape</a:t>
            </a:r>
            <a:r>
              <a:rPr lang="en-US" sz="2000">
                <a:solidFill>
                  <a:srgbClr val="676B6F"/>
                </a:solidFill>
                <a:latin typeface="inherit"/>
              </a:rPr>
              <a:t>: the graph is fairly normal. There is a peak at 5 as 9 out of 22 people correctly answered 5 questions.</a:t>
            </a:r>
            <a:endParaRPr lang="en-US" sz="1100"/>
          </a:p>
          <a:p>
            <a:pPr algn="l">
              <a:lnSpc>
                <a:spcPct val="170000"/>
              </a:lnSpc>
            </a:pPr>
            <a:r>
              <a:rPr lang="en-US" sz="2000">
                <a:solidFill>
                  <a:srgbClr val="676B6F"/>
                </a:solidFill>
                <a:latin typeface="inherit"/>
              </a:rPr>
              <a:t>- </a:t>
            </a:r>
            <a:r>
              <a:rPr lang="en-US" sz="2000" b="1">
                <a:solidFill>
                  <a:srgbClr val="676B6F"/>
                </a:solidFill>
                <a:latin typeface="inherit"/>
              </a:rPr>
              <a:t>mean</a:t>
            </a:r>
            <a:r>
              <a:rPr lang="en-US" sz="2000">
                <a:solidFill>
                  <a:srgbClr val="676B6F"/>
                </a:solidFill>
                <a:latin typeface="inherit"/>
              </a:rPr>
              <a:t>: 4.82</a:t>
            </a:r>
            <a:endParaRPr lang="en-US" sz="2000">
              <a:solidFill>
                <a:srgbClr val="676B6F"/>
              </a:solidFill>
              <a:latin typeface="inherit"/>
            </a:endParaRPr>
          </a:p>
          <a:p>
            <a:pPr algn="l">
              <a:lnSpc>
                <a:spcPct val="170000"/>
              </a:lnSpc>
            </a:pPr>
            <a:r>
              <a:rPr lang="en-US" sz="2000">
                <a:solidFill>
                  <a:srgbClr val="676B6F"/>
                </a:solidFill>
                <a:latin typeface="inherit"/>
              </a:rPr>
              <a:t>- </a:t>
            </a:r>
            <a:r>
              <a:rPr lang="en-US" sz="2000" b="1">
                <a:solidFill>
                  <a:srgbClr val="676B6F"/>
                </a:solidFill>
                <a:latin typeface="inherit"/>
              </a:rPr>
              <a:t>median</a:t>
            </a:r>
            <a:r>
              <a:rPr lang="en-US" sz="2000">
                <a:solidFill>
                  <a:srgbClr val="676B6F"/>
                </a:solidFill>
                <a:latin typeface="inherit"/>
              </a:rPr>
              <a:t>: 5</a:t>
            </a:r>
            <a:endParaRPr lang="en-US" sz="2000">
              <a:solidFill>
                <a:srgbClr val="676B6F"/>
              </a:solidFill>
              <a:latin typeface="inherit"/>
            </a:endParaRPr>
          </a:p>
          <a:p>
            <a:pPr algn="l">
              <a:lnSpc>
                <a:spcPct val="170000"/>
              </a:lnSpc>
            </a:pPr>
            <a:r>
              <a:rPr lang="en-US" sz="2000">
                <a:solidFill>
                  <a:srgbClr val="676B6F"/>
                </a:solidFill>
                <a:latin typeface="inherit"/>
              </a:rPr>
              <a:t>- </a:t>
            </a:r>
            <a:r>
              <a:rPr lang="en-US" sz="2000" b="1">
                <a:solidFill>
                  <a:srgbClr val="676B6F"/>
                </a:solidFill>
                <a:latin typeface="inherit"/>
              </a:rPr>
              <a:t>standard deviation</a:t>
            </a:r>
            <a:r>
              <a:rPr lang="en-US" sz="2000">
                <a:solidFill>
                  <a:srgbClr val="676B6F"/>
                </a:solidFill>
                <a:latin typeface="inherit"/>
              </a:rPr>
              <a:t>: 1.296014537</a:t>
            </a:r>
            <a:endParaRPr lang="en-US" sz="2000">
              <a:solidFill>
                <a:srgbClr val="676B6F"/>
              </a:solidFill>
              <a:latin typeface="inherit"/>
            </a:endParaRPr>
          </a:p>
          <a:p>
            <a:pPr algn="l">
              <a:lnSpc>
                <a:spcPct val="170000"/>
              </a:lnSpc>
            </a:pPr>
            <a:r>
              <a:rPr lang="en-US" sz="2000">
                <a:solidFill>
                  <a:srgbClr val="676B6F"/>
                </a:solidFill>
                <a:latin typeface="inherit"/>
              </a:rPr>
              <a:t>- </a:t>
            </a:r>
            <a:r>
              <a:rPr lang="en-US" sz="2000" b="1">
                <a:solidFill>
                  <a:srgbClr val="676B6F"/>
                </a:solidFill>
                <a:latin typeface="inherit"/>
              </a:rPr>
              <a:t>Q1 </a:t>
            </a:r>
            <a:r>
              <a:rPr lang="en-US" sz="2000">
                <a:solidFill>
                  <a:srgbClr val="676B6F"/>
                </a:solidFill>
                <a:latin typeface="inherit"/>
              </a:rPr>
              <a:t>= 4</a:t>
            </a:r>
            <a:endParaRPr lang="en-US" sz="2000">
              <a:solidFill>
                <a:srgbClr val="676B6F"/>
              </a:solidFill>
              <a:latin typeface="inherit"/>
            </a:endParaRPr>
          </a:p>
          <a:p>
            <a:pPr algn="l">
              <a:lnSpc>
                <a:spcPct val="170000"/>
              </a:lnSpc>
            </a:pPr>
            <a:r>
              <a:rPr lang="en-US" sz="2000">
                <a:solidFill>
                  <a:srgbClr val="676B6F"/>
                </a:solidFill>
                <a:latin typeface="inherit"/>
              </a:rPr>
              <a:t>-</a:t>
            </a:r>
            <a:r>
              <a:rPr lang="en-US" sz="2000" b="1">
                <a:solidFill>
                  <a:srgbClr val="676B6F"/>
                </a:solidFill>
                <a:latin typeface="inherit"/>
              </a:rPr>
              <a:t> Q3</a:t>
            </a:r>
            <a:r>
              <a:rPr lang="en-US" sz="2000">
                <a:solidFill>
                  <a:srgbClr val="676B6F"/>
                </a:solidFill>
                <a:latin typeface="inherit"/>
              </a:rPr>
              <a:t> = 6</a:t>
            </a:r>
            <a:endParaRPr lang="en-US" sz="2000">
              <a:solidFill>
                <a:srgbClr val="676B6F"/>
              </a:solidFill>
              <a:latin typeface="inherit"/>
            </a:endParaRPr>
          </a:p>
          <a:p>
            <a:pPr algn="l">
              <a:lnSpc>
                <a:spcPct val="170000"/>
              </a:lnSpc>
            </a:pPr>
            <a:r>
              <a:rPr lang="en-US" sz="2000">
                <a:solidFill>
                  <a:srgbClr val="676B6F"/>
                </a:solidFill>
                <a:latin typeface="inherit"/>
              </a:rPr>
              <a:t>- </a:t>
            </a:r>
            <a:r>
              <a:rPr lang="en-US" sz="2000" b="1">
                <a:solidFill>
                  <a:srgbClr val="676B6F"/>
                </a:solidFill>
                <a:latin typeface="inherit"/>
              </a:rPr>
              <a:t>IQR</a:t>
            </a:r>
            <a:r>
              <a:rPr lang="en-US" sz="2000">
                <a:solidFill>
                  <a:srgbClr val="676B6F"/>
                </a:solidFill>
                <a:latin typeface="inherit"/>
              </a:rPr>
              <a:t> = 2</a:t>
            </a:r>
            <a:endParaRPr lang="en-US" sz="2000">
              <a:solidFill>
                <a:srgbClr val="676B6F"/>
              </a:solidFill>
              <a:latin typeface="inherit"/>
            </a:endParaRPr>
          </a:p>
        </p:txBody>
      </p:sp>
      <p:pic>
        <p:nvPicPr>
          <p:cNvPr id="4" name="Picture 3"/>
          <p:cNvPicPr>
            <a:picLocks noChangeAspect="1"/>
          </p:cNvPicPr>
          <p:nvPr/>
        </p:nvPicPr>
        <p:blipFill>
          <a:blip r:embed="rId1">
            <a:alphaModFix amt="100000"/>
          </a:blip>
          <a:srcRect/>
          <a:stretch>
            <a:fillRect/>
          </a:stretch>
        </p:blipFill>
        <p:spPr>
          <a:xfrm>
            <a:off x="6299200" y="3314700"/>
            <a:ext cx="5245100" cy="1447800"/>
          </a:xfrm>
          <a:prstGeom prst="rect">
            <a:avLst/>
          </a:prstGeom>
        </p:spPr>
      </p:pic>
      <p:sp>
        <p:nvSpPr>
          <p:cNvPr id="5" name="TextBox 4"/>
          <p:cNvSpPr txBox="1"/>
          <p:nvPr/>
        </p:nvSpPr>
        <p:spPr>
          <a:xfrm>
            <a:off x="6591300" y="2768600"/>
            <a:ext cx="5118100" cy="558800"/>
          </a:xfrm>
          <a:prstGeom prst="rect">
            <a:avLst/>
          </a:prstGeom>
        </p:spPr>
        <p:txBody>
          <a:bodyPr rtlCol="0" anchor="t">
            <a:spAutoFit/>
          </a:bodyPr>
          <a:lstStyle/>
          <a:p>
            <a:pPr algn="l">
              <a:lnSpc>
                <a:spcPct val="170000"/>
              </a:lnSpc>
            </a:pPr>
            <a:r>
              <a:rPr lang="en-US" sz="1300">
                <a:solidFill>
                  <a:srgbClr val="676B6F"/>
                </a:solidFill>
                <a:latin typeface="Microsoft YaHei"/>
              </a:rPr>
              <a:t>Sampling Distribution for total nutrition score of Grade 10</a:t>
            </a:r>
            <a:endParaRPr lang="en-US"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635000"/>
            <a:ext cx="10160000" cy="876300"/>
          </a:xfrm>
          <a:prstGeom prst="rect">
            <a:avLst/>
          </a:prstGeom>
        </p:spPr>
        <p:txBody>
          <a:bodyPr rtlCol="0" anchor="t">
            <a:normAutofit/>
          </a:bodyPr>
          <a:lstStyle/>
          <a:p>
            <a:pPr algn="ctr">
              <a:lnSpc>
                <a:spcPct val="140000"/>
              </a:lnSpc>
            </a:pPr>
            <a:r>
              <a:rPr lang="en-US" sz="4200" b="1">
                <a:solidFill>
                  <a:srgbClr val="41464B"/>
                </a:solidFill>
                <a:latin typeface="Microsoft YaHei"/>
              </a:rPr>
              <a:t>Grade 11 Response Stats Summary</a:t>
            </a:r>
            <a:endParaRPr lang="en-US" sz="1100"/>
          </a:p>
        </p:txBody>
      </p:sp>
      <p:sp>
        <p:nvSpPr>
          <p:cNvPr id="3" name="TextBox 2"/>
          <p:cNvSpPr txBox="1"/>
          <p:nvPr/>
        </p:nvSpPr>
        <p:spPr>
          <a:xfrm>
            <a:off x="1016000" y="2222500"/>
            <a:ext cx="4953000" cy="3695700"/>
          </a:xfrm>
          <a:prstGeom prst="rect">
            <a:avLst/>
          </a:prstGeom>
        </p:spPr>
        <p:txBody>
          <a:bodyPr rtlCol="0" anchor="t">
            <a:normAutofit/>
          </a:bodyPr>
          <a:lstStyle/>
          <a:p>
            <a:pPr algn="l">
              <a:lnSpc>
                <a:spcPct val="170000"/>
              </a:lnSpc>
            </a:pPr>
            <a:r>
              <a:rPr lang="en-US" sz="1800" b="1">
                <a:solidFill>
                  <a:srgbClr val="676B6F"/>
                </a:solidFill>
                <a:latin typeface="sans-serif"/>
              </a:rPr>
              <a:t>Shape:</a:t>
            </a:r>
            <a:r>
              <a:rPr lang="en-US" sz="1800">
                <a:solidFill>
                  <a:srgbClr val="676B6F"/>
                </a:solidFill>
                <a:latin typeface="sans-serif"/>
              </a:rPr>
              <a:t> The graph is approximately Normal with peak at 5</a:t>
            </a:r>
            <a:endParaRPr lang="en-US" sz="1100"/>
          </a:p>
          <a:p>
            <a:pPr algn="l">
              <a:lnSpc>
                <a:spcPct val="170000"/>
              </a:lnSpc>
            </a:pPr>
            <a:r>
              <a:rPr lang="en-US" sz="1800" b="1">
                <a:solidFill>
                  <a:srgbClr val="676B6F"/>
                </a:solidFill>
                <a:latin typeface="sans-serif"/>
              </a:rPr>
              <a:t>Mean:</a:t>
            </a:r>
            <a:r>
              <a:rPr lang="en-US" sz="1800">
                <a:solidFill>
                  <a:srgbClr val="676B6F"/>
                </a:solidFill>
                <a:latin typeface="sans-serif"/>
              </a:rPr>
              <a:t> 4.917</a:t>
            </a:r>
            <a:endParaRPr lang="en-US" sz="1800">
              <a:solidFill>
                <a:srgbClr val="676B6F"/>
              </a:solidFill>
              <a:latin typeface="sans-serif"/>
            </a:endParaRPr>
          </a:p>
          <a:p>
            <a:pPr algn="l">
              <a:lnSpc>
                <a:spcPct val="170000"/>
              </a:lnSpc>
            </a:pPr>
            <a:r>
              <a:rPr lang="en-US" sz="1800" b="1">
                <a:solidFill>
                  <a:srgbClr val="676B6F"/>
                </a:solidFill>
                <a:latin typeface="sans-serif"/>
              </a:rPr>
              <a:t>Median:</a:t>
            </a:r>
            <a:r>
              <a:rPr lang="en-US" sz="1800">
                <a:solidFill>
                  <a:srgbClr val="676B6F"/>
                </a:solidFill>
                <a:latin typeface="sans-serif"/>
              </a:rPr>
              <a:t> 5</a:t>
            </a:r>
            <a:endParaRPr lang="en-US" sz="1800">
              <a:solidFill>
                <a:srgbClr val="676B6F"/>
              </a:solidFill>
              <a:latin typeface="sans-serif"/>
            </a:endParaRPr>
          </a:p>
          <a:p>
            <a:pPr algn="l">
              <a:lnSpc>
                <a:spcPct val="170000"/>
              </a:lnSpc>
            </a:pPr>
            <a:r>
              <a:rPr lang="en-US" sz="1800" b="1">
                <a:solidFill>
                  <a:srgbClr val="676B6F"/>
                </a:solidFill>
                <a:latin typeface="sans-serif"/>
              </a:rPr>
              <a:t>Q1:</a:t>
            </a:r>
            <a:r>
              <a:rPr lang="en-US" sz="1800">
                <a:solidFill>
                  <a:srgbClr val="676B6F"/>
                </a:solidFill>
                <a:latin typeface="sans-serif"/>
              </a:rPr>
              <a:t> 3</a:t>
            </a:r>
            <a:endParaRPr lang="en-US" sz="1800">
              <a:solidFill>
                <a:srgbClr val="676B6F"/>
              </a:solidFill>
              <a:latin typeface="sans-serif"/>
            </a:endParaRPr>
          </a:p>
          <a:p>
            <a:pPr algn="l">
              <a:lnSpc>
                <a:spcPct val="170000"/>
              </a:lnSpc>
            </a:pPr>
            <a:r>
              <a:rPr lang="en-US" sz="1800" b="1">
                <a:solidFill>
                  <a:srgbClr val="676B6F"/>
                </a:solidFill>
                <a:latin typeface="sans-serif"/>
              </a:rPr>
              <a:t>Q3:</a:t>
            </a:r>
            <a:r>
              <a:rPr lang="en-US" sz="1800">
                <a:solidFill>
                  <a:srgbClr val="676B6F"/>
                </a:solidFill>
                <a:latin typeface="sans-serif"/>
              </a:rPr>
              <a:t> 6 </a:t>
            </a:r>
            <a:endParaRPr lang="en-US" sz="1800">
              <a:solidFill>
                <a:srgbClr val="676B6F"/>
              </a:solidFill>
              <a:latin typeface="sans-serif"/>
            </a:endParaRPr>
          </a:p>
          <a:p>
            <a:pPr algn="l">
              <a:lnSpc>
                <a:spcPct val="170000"/>
              </a:lnSpc>
            </a:pPr>
            <a:r>
              <a:rPr lang="en-US" sz="1800" b="1">
                <a:solidFill>
                  <a:srgbClr val="676B6F"/>
                </a:solidFill>
                <a:latin typeface="sans-serif"/>
              </a:rPr>
              <a:t>IQR:</a:t>
            </a:r>
            <a:r>
              <a:rPr lang="en-US" sz="1800">
                <a:solidFill>
                  <a:srgbClr val="676B6F"/>
                </a:solidFill>
                <a:latin typeface="sans-serif"/>
              </a:rPr>
              <a:t> 3</a:t>
            </a:r>
            <a:endParaRPr lang="en-US" sz="1800">
              <a:solidFill>
                <a:srgbClr val="676B6F"/>
              </a:solidFill>
              <a:latin typeface="sans-serif"/>
            </a:endParaRPr>
          </a:p>
          <a:p>
            <a:pPr algn="l">
              <a:lnSpc>
                <a:spcPct val="170000"/>
              </a:lnSpc>
            </a:pPr>
            <a:r>
              <a:rPr lang="en-US" sz="1800" b="1">
                <a:solidFill>
                  <a:srgbClr val="676B6F"/>
                </a:solidFill>
                <a:latin typeface="sans-serif"/>
              </a:rPr>
              <a:t>Standard Deviation:</a:t>
            </a:r>
            <a:r>
              <a:rPr lang="en-US" sz="1800">
                <a:solidFill>
                  <a:srgbClr val="676B6F"/>
                </a:solidFill>
                <a:latin typeface="sans-serif"/>
              </a:rPr>
              <a:t> 2.0198</a:t>
            </a:r>
            <a:endParaRPr lang="en-US" sz="1800">
              <a:solidFill>
                <a:srgbClr val="676B6F"/>
              </a:solidFill>
              <a:latin typeface="sans-serif"/>
            </a:endParaRPr>
          </a:p>
          <a:p>
            <a:pPr algn="l">
              <a:lnSpc>
                <a:spcPct val="170000"/>
              </a:lnSpc>
            </a:pPr>
            <a:r>
              <a:rPr lang="en-US" sz="1800" b="1">
                <a:solidFill>
                  <a:srgbClr val="676B6F"/>
                </a:solidFill>
                <a:latin typeface="sans-serif"/>
              </a:rPr>
              <a:t>95% Confidence Interval:</a:t>
            </a:r>
            <a:r>
              <a:rPr lang="en-US" sz="1800">
                <a:solidFill>
                  <a:srgbClr val="676B6F"/>
                </a:solidFill>
                <a:latin typeface="sans-serif"/>
              </a:rPr>
              <a:t> (4.1086 5.7248)</a:t>
            </a:r>
            <a:endParaRPr lang="en-US" sz="1800">
              <a:solidFill>
                <a:srgbClr val="676B6F"/>
              </a:solidFill>
              <a:latin typeface="sans-serif"/>
            </a:endParaRPr>
          </a:p>
        </p:txBody>
      </p:sp>
      <p:pic>
        <p:nvPicPr>
          <p:cNvPr id="4" name="Picture 3"/>
          <p:cNvPicPr>
            <a:picLocks noChangeAspect="1"/>
          </p:cNvPicPr>
          <p:nvPr/>
        </p:nvPicPr>
        <p:blipFill>
          <a:blip r:embed="rId1">
            <a:alphaModFix amt="100000"/>
          </a:blip>
          <a:srcRect t="26161"/>
          <a:stretch>
            <a:fillRect/>
          </a:stretch>
        </p:blipFill>
        <p:spPr>
          <a:xfrm>
            <a:off x="6248400" y="3200400"/>
            <a:ext cx="5448300" cy="2032000"/>
          </a:xfrm>
          <a:prstGeom prst="rect">
            <a:avLst/>
          </a:prstGeom>
        </p:spPr>
      </p:pic>
      <p:sp>
        <p:nvSpPr>
          <p:cNvPr id="5" name="TextBox 4"/>
          <p:cNvSpPr txBox="1"/>
          <p:nvPr/>
        </p:nvSpPr>
        <p:spPr>
          <a:xfrm>
            <a:off x="6642100" y="2501900"/>
            <a:ext cx="5118100" cy="558800"/>
          </a:xfrm>
          <a:prstGeom prst="rect">
            <a:avLst/>
          </a:prstGeom>
        </p:spPr>
        <p:txBody>
          <a:bodyPr rtlCol="0" anchor="t">
            <a:spAutoFit/>
          </a:bodyPr>
          <a:lstStyle/>
          <a:p>
            <a:pPr algn="l">
              <a:lnSpc>
                <a:spcPct val="170000"/>
              </a:lnSpc>
            </a:pPr>
            <a:r>
              <a:rPr lang="en-US" sz="1300">
                <a:solidFill>
                  <a:srgbClr val="676B6F"/>
                </a:solidFill>
                <a:latin typeface="Microsoft YaHei"/>
              </a:rPr>
              <a:t>Sampling Distribution for total nutrition score of Grade 11</a:t>
            </a:r>
            <a:endParaRPr lang="en-US"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635000"/>
            <a:ext cx="10160000" cy="876300"/>
          </a:xfrm>
          <a:prstGeom prst="rect">
            <a:avLst/>
          </a:prstGeom>
        </p:spPr>
        <p:txBody>
          <a:bodyPr rtlCol="0" anchor="t">
            <a:normAutofit/>
          </a:bodyPr>
          <a:lstStyle/>
          <a:p>
            <a:pPr algn="ctr">
              <a:lnSpc>
                <a:spcPct val="140000"/>
              </a:lnSpc>
            </a:pPr>
            <a:r>
              <a:rPr lang="en-US" sz="4200" b="1">
                <a:solidFill>
                  <a:srgbClr val="41464B"/>
                </a:solidFill>
                <a:latin typeface="Microsoft YaHei"/>
              </a:rPr>
              <a:t>Grade 12 Response Stats Summary</a:t>
            </a:r>
            <a:endParaRPr lang="en-US" sz="1100"/>
          </a:p>
        </p:txBody>
      </p:sp>
      <p:sp>
        <p:nvSpPr>
          <p:cNvPr id="3" name="TextBox 2"/>
          <p:cNvSpPr txBox="1"/>
          <p:nvPr/>
        </p:nvSpPr>
        <p:spPr>
          <a:xfrm>
            <a:off x="1016000" y="1676400"/>
            <a:ext cx="4953000" cy="4546600"/>
          </a:xfrm>
          <a:prstGeom prst="rect">
            <a:avLst/>
          </a:prstGeom>
          <a:solidFill>
            <a:scrgbClr r="99555" g="99555" b="99555"/>
          </a:solidFill>
        </p:spPr>
        <p:txBody>
          <a:bodyPr rtlCol="0" anchor="t">
            <a:normAutofit/>
          </a:bodyPr>
          <a:lstStyle/>
          <a:p>
            <a:pPr algn="l">
              <a:lnSpc>
                <a:spcPct val="170000"/>
              </a:lnSpc>
            </a:pPr>
            <a:r>
              <a:rPr lang="en-US" sz="1800" b="1">
                <a:solidFill>
                  <a:srgbClr val="676B6F"/>
                </a:solidFill>
                <a:latin typeface="sans-serif"/>
              </a:rPr>
              <a:t>shape</a:t>
            </a:r>
            <a:r>
              <a:rPr lang="en-US" sz="1800">
                <a:solidFill>
                  <a:srgbClr val="676B6F"/>
                </a:solidFill>
                <a:latin typeface="sans-serif"/>
              </a:rPr>
              <a:t>: strongly skewed to the left</a:t>
            </a:r>
            <a:endParaRPr lang="en-US" sz="1100"/>
          </a:p>
          <a:p>
            <a:pPr algn="l">
              <a:lnSpc>
                <a:spcPct val="170000"/>
              </a:lnSpc>
            </a:pPr>
            <a:r>
              <a:rPr lang="en-US" sz="1800" b="1">
                <a:solidFill>
                  <a:srgbClr val="676B6F"/>
                </a:solidFill>
                <a:latin typeface="sans-serif"/>
              </a:rPr>
              <a:t>mean</a:t>
            </a:r>
            <a:r>
              <a:rPr lang="en-US" sz="1800">
                <a:solidFill>
                  <a:srgbClr val="676B6F"/>
                </a:solidFill>
                <a:latin typeface="sans-serif"/>
              </a:rPr>
              <a:t>: 4.705</a:t>
            </a:r>
            <a:endParaRPr lang="en-US" sz="1800">
              <a:solidFill>
                <a:srgbClr val="676B6F"/>
              </a:solidFill>
              <a:latin typeface="sans-serif"/>
            </a:endParaRPr>
          </a:p>
          <a:p>
            <a:pPr algn="l">
              <a:lnSpc>
                <a:spcPct val="170000"/>
              </a:lnSpc>
            </a:pPr>
            <a:r>
              <a:rPr lang="en-US" sz="1800" b="1">
                <a:solidFill>
                  <a:srgbClr val="676B6F"/>
                </a:solidFill>
                <a:latin typeface="sans-serif"/>
              </a:rPr>
              <a:t>median</a:t>
            </a:r>
            <a:r>
              <a:rPr lang="en-US" sz="1800">
                <a:solidFill>
                  <a:srgbClr val="676B6F"/>
                </a:solidFill>
                <a:latin typeface="sans-serif"/>
              </a:rPr>
              <a:t>: 4</a:t>
            </a:r>
            <a:endParaRPr lang="en-US" sz="1800">
              <a:solidFill>
                <a:srgbClr val="676B6F"/>
              </a:solidFill>
              <a:latin typeface="sans-serif"/>
            </a:endParaRPr>
          </a:p>
          <a:p>
            <a:pPr algn="l">
              <a:lnSpc>
                <a:spcPct val="170000"/>
              </a:lnSpc>
            </a:pPr>
            <a:r>
              <a:rPr lang="en-US" sz="1800" b="1">
                <a:solidFill>
                  <a:srgbClr val="676B6F"/>
                </a:solidFill>
                <a:latin typeface="sans-serif"/>
              </a:rPr>
              <a:t>Q1</a:t>
            </a:r>
            <a:r>
              <a:rPr lang="en-US" sz="1800">
                <a:solidFill>
                  <a:srgbClr val="676B6F"/>
                </a:solidFill>
                <a:latin typeface="sans-serif"/>
              </a:rPr>
              <a:t>:3.5</a:t>
            </a:r>
            <a:endParaRPr lang="en-US" sz="1800">
              <a:solidFill>
                <a:srgbClr val="676B6F"/>
              </a:solidFill>
              <a:latin typeface="sans-serif"/>
            </a:endParaRPr>
          </a:p>
          <a:p>
            <a:pPr algn="l">
              <a:lnSpc>
                <a:spcPct val="170000"/>
              </a:lnSpc>
            </a:pPr>
            <a:r>
              <a:rPr lang="en-US" sz="1800" b="1">
                <a:solidFill>
                  <a:srgbClr val="676B6F"/>
                </a:solidFill>
                <a:latin typeface="sans-serif"/>
              </a:rPr>
              <a:t>Q3</a:t>
            </a:r>
            <a:r>
              <a:rPr lang="en-US" sz="1800">
                <a:solidFill>
                  <a:srgbClr val="676B6F"/>
                </a:solidFill>
                <a:latin typeface="sans-serif"/>
              </a:rPr>
              <a:t>:6</a:t>
            </a:r>
            <a:endParaRPr lang="en-US" sz="1800">
              <a:solidFill>
                <a:srgbClr val="676B6F"/>
              </a:solidFill>
              <a:latin typeface="sans-serif"/>
            </a:endParaRPr>
          </a:p>
          <a:p>
            <a:pPr algn="l">
              <a:lnSpc>
                <a:spcPct val="170000"/>
              </a:lnSpc>
            </a:pPr>
            <a:endParaRPr sz="1800">
              <a:solidFill>
                <a:srgbClr val="676B6F"/>
              </a:solidFill>
              <a:latin typeface="sans-serif"/>
              <a:ea typeface="sans-serif"/>
            </a:endParaRPr>
          </a:p>
          <a:p>
            <a:pPr algn="l">
              <a:lnSpc>
                <a:spcPct val="170000"/>
              </a:lnSpc>
            </a:pPr>
            <a:r>
              <a:rPr lang="en-US" sz="1800">
                <a:solidFill>
                  <a:srgbClr val="FF0000"/>
                </a:solidFill>
                <a:highlight>
                  <a:srgbClr val="FFFFFF">
                    <a:alpha val="100000"/>
                  </a:srgbClr>
                </a:highlight>
                <a:latin typeface="sans-serif"/>
              </a:rPr>
              <a:t>Due to the unnormal shape, confidence interval cannot be calculated.</a:t>
            </a:r>
            <a:endParaRPr lang="en-US" sz="1800">
              <a:solidFill>
                <a:srgbClr val="FF0000"/>
              </a:solidFill>
              <a:highlight>
                <a:srgbClr val="FFFFFF">
                  <a:alpha val="100000"/>
                </a:srgbClr>
              </a:highlight>
              <a:latin typeface="sans-serif"/>
            </a:endParaRPr>
          </a:p>
        </p:txBody>
      </p:sp>
      <p:pic>
        <p:nvPicPr>
          <p:cNvPr id="4" name="Picture 3"/>
          <p:cNvPicPr>
            <a:picLocks noChangeAspect="1"/>
          </p:cNvPicPr>
          <p:nvPr/>
        </p:nvPicPr>
        <p:blipFill>
          <a:blip r:embed="rId1">
            <a:alphaModFix amt="100000"/>
          </a:blip>
          <a:srcRect/>
          <a:stretch>
            <a:fillRect/>
          </a:stretch>
        </p:blipFill>
        <p:spPr>
          <a:xfrm>
            <a:off x="6248400" y="3200400"/>
            <a:ext cx="4927600" cy="1778000"/>
          </a:xfrm>
          <a:prstGeom prst="rect">
            <a:avLst/>
          </a:prstGeom>
        </p:spPr>
      </p:pic>
      <p:sp>
        <p:nvSpPr>
          <p:cNvPr id="5" name="TextBox 4"/>
          <p:cNvSpPr txBox="1"/>
          <p:nvPr/>
        </p:nvSpPr>
        <p:spPr>
          <a:xfrm>
            <a:off x="6642100" y="2501900"/>
            <a:ext cx="5118100" cy="558800"/>
          </a:xfrm>
          <a:prstGeom prst="rect">
            <a:avLst/>
          </a:prstGeom>
        </p:spPr>
        <p:txBody>
          <a:bodyPr rtlCol="0" anchor="t">
            <a:spAutoFit/>
          </a:bodyPr>
          <a:lstStyle/>
          <a:p>
            <a:pPr algn="l">
              <a:lnSpc>
                <a:spcPct val="170000"/>
              </a:lnSpc>
            </a:pPr>
            <a:r>
              <a:rPr lang="en-US" sz="1300">
                <a:solidFill>
                  <a:srgbClr val="676B6F"/>
                </a:solidFill>
                <a:latin typeface="Microsoft YaHei"/>
              </a:rPr>
              <a:t>Sampling Distribution for total nutrition score of Grade 12</a:t>
            </a:r>
            <a:endParaRPr lang="en-US" sz="110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7745</Words>
  <Application>WPS 文字</Application>
  <PresentationFormat>宽屏</PresentationFormat>
  <Paragraphs>268</Paragraphs>
  <Slides>30</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30</vt:i4>
      </vt:variant>
    </vt:vector>
  </HeadingPairs>
  <TitlesOfParts>
    <vt:vector size="46" baseType="lpstr">
      <vt:lpstr>Arial</vt:lpstr>
      <vt:lpstr>方正书宋_GBK</vt:lpstr>
      <vt:lpstr>Wingdings</vt:lpstr>
      <vt:lpstr>Microsoft YaHei</vt:lpstr>
      <vt:lpstr>sans-serif</vt:lpstr>
      <vt:lpstr>inherit</vt:lpstr>
      <vt:lpstr>"Open Sans"</vt:lpstr>
      <vt:lpstr>汉仪旗黑KW</vt:lpstr>
      <vt:lpstr>Thonburi</vt:lpstr>
      <vt:lpstr>微软雅黑</vt:lpstr>
      <vt:lpstr>宋体</vt:lpstr>
      <vt:lpstr>Arial Unicode MS</vt:lpstr>
      <vt:lpstr>黑体</vt:lpstr>
      <vt:lpstr>汉仪中黑KW</vt:lpstr>
      <vt:lpstr>汉仪书宋二KW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victoria812</cp:lastModifiedBy>
  <cp:revision>19</cp:revision>
  <dcterms:created xsi:type="dcterms:W3CDTF">2019-06-05T08:32:31Z</dcterms:created>
  <dcterms:modified xsi:type="dcterms:W3CDTF">2019-06-05T08:32:31Z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2052-1.1.0.1454</vt:lpwstr>
  </property>
</Properties>
</file>